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56" r:id="rId2"/>
    <p:sldId id="258" r:id="rId3"/>
    <p:sldId id="263" r:id="rId4"/>
    <p:sldId id="285" r:id="rId5"/>
    <p:sldId id="286" r:id="rId6"/>
    <p:sldId id="259" r:id="rId7"/>
    <p:sldId id="262" r:id="rId8"/>
    <p:sldId id="287" r:id="rId9"/>
    <p:sldId id="288" r:id="rId10"/>
    <p:sldId id="260" r:id="rId11"/>
    <p:sldId id="264" r:id="rId12"/>
    <p:sldId id="289" r:id="rId13"/>
    <p:sldId id="290" r:id="rId14"/>
    <p:sldId id="265" r:id="rId15"/>
    <p:sldId id="275" r:id="rId16"/>
    <p:sldId id="291" r:id="rId17"/>
    <p:sldId id="266" r:id="rId18"/>
    <p:sldId id="276" r:id="rId19"/>
    <p:sldId id="292" r:id="rId20"/>
    <p:sldId id="293" r:id="rId21"/>
    <p:sldId id="267" r:id="rId22"/>
    <p:sldId id="277" r:id="rId23"/>
    <p:sldId id="294" r:id="rId24"/>
    <p:sldId id="268" r:id="rId25"/>
    <p:sldId id="278" r:id="rId26"/>
    <p:sldId id="295" r:id="rId27"/>
    <p:sldId id="269" r:id="rId28"/>
    <p:sldId id="279" r:id="rId29"/>
    <p:sldId id="296" r:id="rId30"/>
    <p:sldId id="297" r:id="rId31"/>
    <p:sldId id="270" r:id="rId32"/>
    <p:sldId id="280" r:id="rId33"/>
    <p:sldId id="298" r:id="rId34"/>
    <p:sldId id="299" r:id="rId35"/>
    <p:sldId id="271" r:id="rId36"/>
    <p:sldId id="281" r:id="rId37"/>
    <p:sldId id="300" r:id="rId38"/>
    <p:sldId id="301" r:id="rId39"/>
    <p:sldId id="272" r:id="rId40"/>
    <p:sldId id="273" r:id="rId4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3" d="100"/>
          <a:sy n="113" d="100"/>
        </p:scale>
        <p:origin x="834" y="96"/>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37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FCB7618-70F0-4C5F-947A-71EE3141C399}" type="slidenum">
              <a:rPr lang="ru-RU"/>
              <a:pPr>
                <a:defRPr/>
              </a:pPr>
              <a:t>‹#›</a:t>
            </a:fld>
            <a:endParaRPr lang="ru-RU"/>
          </a:p>
        </p:txBody>
      </p:sp>
    </p:spTree>
    <p:extLst>
      <p:ext uri="{BB962C8B-B14F-4D97-AF65-F5344CB8AC3E}">
        <p14:creationId xmlns:p14="http://schemas.microsoft.com/office/powerpoint/2010/main" val="2392080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FCB7618-70F0-4C5F-947A-71EE3141C399}" type="slidenum">
              <a:rPr lang="ru-RU" smtClean="0"/>
              <a:pPr>
                <a:defRPr/>
              </a:pPr>
              <a:t>23</a:t>
            </a:fld>
            <a:endParaRPr lang="ru-RU"/>
          </a:p>
        </p:txBody>
      </p:sp>
    </p:spTree>
    <p:extLst>
      <p:ext uri="{BB962C8B-B14F-4D97-AF65-F5344CB8AC3E}">
        <p14:creationId xmlns:p14="http://schemas.microsoft.com/office/powerpoint/2010/main" val="3218183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auto">
          <a:xfrm>
            <a:off x="3708400" y="476250"/>
            <a:ext cx="5435600" cy="1152525"/>
          </a:xfrm>
          <a:prstGeom prst="rect">
            <a:avLst/>
          </a:prstGeom>
          <a:solidFill>
            <a:schemeClr val="bg2"/>
          </a:solidFill>
          <a:ln w="9525">
            <a:noFill/>
            <a:miter lim="800000"/>
            <a:headEnd/>
            <a:tailEnd/>
          </a:ln>
          <a:effectLst/>
        </p:spPr>
        <p:txBody>
          <a:bodyPr wrap="none" anchor="ctr"/>
          <a:lstStyle/>
          <a:p>
            <a:endParaRPr lang="ru-RU"/>
          </a:p>
        </p:txBody>
      </p:sp>
      <p:sp>
        <p:nvSpPr>
          <p:cNvPr id="5122" name="Rectangle 2"/>
          <p:cNvSpPr>
            <a:spLocks noGrp="1" noChangeArrowheads="1"/>
          </p:cNvSpPr>
          <p:nvPr>
            <p:ph type="ctrTitle"/>
          </p:nvPr>
        </p:nvSpPr>
        <p:spPr>
          <a:xfrm>
            <a:off x="3995738" y="260350"/>
            <a:ext cx="7162800" cy="1109663"/>
          </a:xfrm>
        </p:spPr>
        <p:txBody>
          <a:bodyPr/>
          <a:lstStyle>
            <a:lvl1pPr>
              <a:defRPr sz="3200">
                <a:solidFill>
                  <a:schemeClr val="bg1"/>
                </a:solidFill>
              </a:defRPr>
            </a:lvl1pPr>
          </a:lstStyle>
          <a:p>
            <a:pPr lvl="0"/>
            <a:r>
              <a:rPr lang="en-US" noProof="0" smtClean="0"/>
              <a:t>Click to edit Master title style</a:t>
            </a:r>
            <a:endParaRPr lang="ru-RU" noProof="0" smtClean="0"/>
          </a:p>
        </p:txBody>
      </p:sp>
      <p:sp>
        <p:nvSpPr>
          <p:cNvPr id="5123" name="Rectangle 3"/>
          <p:cNvSpPr>
            <a:spLocks noGrp="1" noChangeArrowheads="1"/>
          </p:cNvSpPr>
          <p:nvPr>
            <p:ph type="subTitle" idx="1"/>
          </p:nvPr>
        </p:nvSpPr>
        <p:spPr>
          <a:xfrm>
            <a:off x="3995738" y="1003300"/>
            <a:ext cx="7162800" cy="696913"/>
          </a:xfrm>
        </p:spPr>
        <p:txBody>
          <a:bodyPr/>
          <a:lstStyle>
            <a:lvl1pPr marL="0" indent="0">
              <a:buFontTx/>
              <a:buNone/>
              <a:defRPr sz="2400" b="1">
                <a:solidFill>
                  <a:schemeClr val="bg1"/>
                </a:solidFill>
              </a:defRPr>
            </a:lvl1pPr>
          </a:lstStyle>
          <a:p>
            <a:pPr lvl="0"/>
            <a:r>
              <a:rPr lang="en-US"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53275" y="1912938"/>
            <a:ext cx="1990725" cy="4613275"/>
          </a:xfrm>
        </p:spPr>
        <p:txBody>
          <a:bodyPr vert="eaVert"/>
          <a:lstStyle/>
          <a:p>
            <a:r>
              <a:rPr lang="en-US" smtClean="0"/>
              <a:t>Click to edit Master title style</a:t>
            </a:r>
            <a:endParaRPr lang="ru-RU"/>
          </a:p>
        </p:txBody>
      </p:sp>
      <p:sp>
        <p:nvSpPr>
          <p:cNvPr id="3" name="Вертикальный текст 2"/>
          <p:cNvSpPr>
            <a:spLocks noGrp="1"/>
          </p:cNvSpPr>
          <p:nvPr>
            <p:ph type="body" orient="vert" idx="1"/>
          </p:nvPr>
        </p:nvSpPr>
        <p:spPr>
          <a:xfrm>
            <a:off x="1176338" y="1912938"/>
            <a:ext cx="5824537" cy="461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sz="half" idx="1"/>
          </p:nvPr>
        </p:nvSpPr>
        <p:spPr>
          <a:xfrm>
            <a:off x="1176338" y="2565400"/>
            <a:ext cx="3744912"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Объект 3"/>
          <p:cNvSpPr>
            <a:spLocks noGrp="1"/>
          </p:cNvSpPr>
          <p:nvPr>
            <p:ph sz="half" idx="2"/>
          </p:nvPr>
        </p:nvSpPr>
        <p:spPr>
          <a:xfrm>
            <a:off x="5073650" y="2565400"/>
            <a:ext cx="3746500"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90800" y="1912938"/>
            <a:ext cx="6553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1176338" y="2565400"/>
            <a:ext cx="7643812" cy="3960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dt="0"/>
  <p:txStyles>
    <p:title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video" Target="https://www.youtube.com/embed/C1QToDg3Ow0" TargetMode="Externa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733800" y="457200"/>
            <a:ext cx="5410200" cy="1143000"/>
          </a:xfrm>
          <a:noFill/>
        </p:spPr>
        <p:txBody>
          <a:bodyPr/>
          <a:lstStyle/>
          <a:p>
            <a:pPr algn="ctr" eaLnBrk="1" hangingPunct="1"/>
            <a:r>
              <a:rPr lang="en-US" dirty="0" smtClean="0"/>
              <a:t>12 Ways to Cook Pizza </a:t>
            </a:r>
            <a:br>
              <a:rPr lang="en-US" dirty="0" smtClean="0"/>
            </a:br>
            <a:r>
              <a:rPr lang="en-US" dirty="0" smtClean="0"/>
              <a:t>on </a:t>
            </a:r>
            <a:r>
              <a:rPr lang="en-US" smtClean="0"/>
              <a:t>a Campout</a:t>
            </a:r>
            <a:endParaRPr lang="uk-UA" dirty="0" smtClean="0"/>
          </a:p>
        </p:txBody>
      </p:sp>
      <p:sp>
        <p:nvSpPr>
          <p:cNvPr id="2" name="Rectangle 1"/>
          <p:cNvSpPr/>
          <p:nvPr/>
        </p:nvSpPr>
        <p:spPr>
          <a:xfrm>
            <a:off x="304800" y="4876800"/>
            <a:ext cx="2286000" cy="1066800"/>
          </a:xfrm>
          <a:prstGeom prst="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4902368"/>
            <a:ext cx="2286000" cy="1015663"/>
          </a:xfrm>
          <a:prstGeom prst="rect">
            <a:avLst/>
          </a:prstGeom>
          <a:noFill/>
        </p:spPr>
        <p:txBody>
          <a:bodyPr wrap="square" rtlCol="0">
            <a:spAutoFit/>
          </a:bodyPr>
          <a:lstStyle/>
          <a:p>
            <a:pPr algn="ctr"/>
            <a:r>
              <a:rPr lang="en-US" sz="1200" dirty="0" smtClean="0">
                <a:solidFill>
                  <a:schemeClr val="bg1"/>
                </a:solidFill>
                <a:latin typeface="+mn-lt"/>
              </a:rPr>
              <a:t>Terry McKibben</a:t>
            </a:r>
          </a:p>
          <a:p>
            <a:pPr algn="ctr"/>
            <a:r>
              <a:rPr lang="en-US" sz="1200" dirty="0">
                <a:solidFill>
                  <a:schemeClr val="bg1"/>
                </a:solidFill>
                <a:latin typeface="+mn-lt"/>
              </a:rPr>
              <a:t>Assistant Scoutmaster </a:t>
            </a:r>
          </a:p>
          <a:p>
            <a:pPr algn="ctr"/>
            <a:r>
              <a:rPr lang="en-US" sz="1200" dirty="0">
                <a:solidFill>
                  <a:schemeClr val="bg1"/>
                </a:solidFill>
                <a:latin typeface="+mn-lt"/>
              </a:rPr>
              <a:t>BSA Troop 344/9344   </a:t>
            </a:r>
          </a:p>
          <a:p>
            <a:pPr algn="ctr"/>
            <a:r>
              <a:rPr lang="en-US" sz="1200" dirty="0">
                <a:solidFill>
                  <a:schemeClr val="bg1"/>
                </a:solidFill>
                <a:latin typeface="+mn-lt"/>
              </a:rPr>
              <a:t>Pemberville, OH</a:t>
            </a:r>
          </a:p>
          <a:p>
            <a:pPr algn="ctr"/>
            <a:r>
              <a:rPr lang="en-US" sz="1200" dirty="0" smtClean="0">
                <a:solidFill>
                  <a:schemeClr val="bg1"/>
                </a:solidFill>
                <a:latin typeface="+mn-lt"/>
              </a:rPr>
              <a:t>troop344leaders@gmail.com</a:t>
            </a:r>
            <a:endParaRPr lang="en-US" dirty="0">
              <a:solidFill>
                <a:schemeClr val="bg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6553200" cy="723900"/>
          </a:xfrm>
        </p:spPr>
        <p:txBody>
          <a:bodyPr/>
          <a:lstStyle/>
          <a:p>
            <a:pPr eaLnBrk="1" hangingPunct="1">
              <a:defRPr/>
            </a:pPr>
            <a:r>
              <a:rPr lang="en-US" dirty="0" smtClean="0">
                <a:solidFill>
                  <a:srgbClr val="CC3300"/>
                </a:solidFill>
              </a:rPr>
              <a:t>Campfire Pizza Cone</a:t>
            </a:r>
            <a:endParaRPr lang="ru-RU" dirty="0" smtClean="0">
              <a:solidFill>
                <a:srgbClr val="CC3300"/>
              </a:solidFill>
            </a:endParaRPr>
          </a:p>
        </p:txBody>
      </p:sp>
      <p:sp>
        <p:nvSpPr>
          <p:cNvPr id="114691" name="Rectangle 3"/>
          <p:cNvSpPr>
            <a:spLocks noGrp="1" noChangeArrowheads="1"/>
          </p:cNvSpPr>
          <p:nvPr>
            <p:ph type="body" idx="1"/>
          </p:nvPr>
        </p:nvSpPr>
        <p:spPr>
          <a:xfrm>
            <a:off x="1908175" y="1052513"/>
            <a:ext cx="4035425" cy="5473700"/>
          </a:xfrm>
        </p:spPr>
        <p:txBody>
          <a:bodyPr/>
          <a:lstStyle/>
          <a:p>
            <a:pPr>
              <a:defRPr/>
            </a:pPr>
            <a:r>
              <a:rPr lang="en-US" sz="2000" dirty="0"/>
              <a:t>Pizza in a cone? </a:t>
            </a:r>
            <a:r>
              <a:rPr lang="en-US" sz="2000" dirty="0" smtClean="0"/>
              <a:t>Most people  </a:t>
            </a:r>
            <a:r>
              <a:rPr lang="en-US" sz="2000" dirty="0"/>
              <a:t>love to eat food on a stick because it’s fun. </a:t>
            </a:r>
            <a:r>
              <a:rPr lang="en-US" sz="2000" dirty="0" smtClean="0"/>
              <a:t>Even more </a:t>
            </a:r>
            <a:r>
              <a:rPr lang="en-US" sz="2000" dirty="0"/>
              <a:t>love to eat ice cream in a cone </a:t>
            </a:r>
            <a:r>
              <a:rPr lang="en-US" sz="2000" dirty="0" smtClean="0"/>
              <a:t>because </a:t>
            </a:r>
            <a:r>
              <a:rPr lang="en-US" sz="2000" dirty="0"/>
              <a:t>it’s more fun. </a:t>
            </a:r>
            <a:r>
              <a:rPr lang="en-US" sz="2000" dirty="0" smtClean="0"/>
              <a:t>Now you can turn your </a:t>
            </a:r>
            <a:r>
              <a:rPr lang="en-US" sz="2000" dirty="0"/>
              <a:t>pizza in to a </a:t>
            </a:r>
            <a:r>
              <a:rPr lang="en-US" sz="2000" dirty="0" smtClean="0"/>
              <a:t>cone. Who wouldn’t love this.</a:t>
            </a:r>
          </a:p>
          <a:p>
            <a:pPr>
              <a:defRPr/>
            </a:pPr>
            <a:r>
              <a:rPr lang="en-US" sz="2000" dirty="0" smtClean="0"/>
              <a:t>Scouts will </a:t>
            </a:r>
            <a:r>
              <a:rPr lang="en-US" sz="2000" dirty="0"/>
              <a:t>think </a:t>
            </a:r>
            <a:r>
              <a:rPr lang="en-US" sz="2000" dirty="0" smtClean="0"/>
              <a:t>this is a cool thing to do. Pizza </a:t>
            </a:r>
            <a:r>
              <a:rPr lang="en-US" sz="2000" dirty="0"/>
              <a:t>cones are a way to make one of your favorite meals even more fun and portable</a:t>
            </a:r>
            <a:r>
              <a:rPr lang="en-US" sz="2000" dirty="0" smtClean="0"/>
              <a:t>. </a:t>
            </a:r>
            <a:endParaRPr lang="ru-RU" sz="2000" dirty="0" smtClean="0">
              <a:solidFill>
                <a:schemeClr val="tx1">
                  <a:lumMod val="95000"/>
                  <a:lumOff val="5000"/>
                </a:schemeClr>
              </a:solidFill>
            </a:endParaRPr>
          </a:p>
        </p:txBody>
      </p:sp>
      <p:grpSp>
        <p:nvGrpSpPr>
          <p:cNvPr id="7" name="Group 6"/>
          <p:cNvGrpSpPr>
            <a:grpSpLocks noChangeAspect="1"/>
          </p:cNvGrpSpPr>
          <p:nvPr/>
        </p:nvGrpSpPr>
        <p:grpSpPr>
          <a:xfrm>
            <a:off x="6051942" y="1052513"/>
            <a:ext cx="2953339" cy="5217984"/>
            <a:chOff x="5714998" y="-126220"/>
            <a:chExt cx="3290282" cy="5813297"/>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0537"/>
            <a:stretch/>
          </p:blipFill>
          <p:spPr>
            <a:xfrm>
              <a:off x="5714998" y="3731710"/>
              <a:ext cx="3290281" cy="195536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016" b="10513"/>
            <a:stretch/>
          </p:blipFill>
          <p:spPr>
            <a:xfrm>
              <a:off x="5714999" y="-126220"/>
              <a:ext cx="3290281" cy="2128182"/>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8710" b="12151"/>
            <a:stretch/>
          </p:blipFill>
          <p:spPr>
            <a:xfrm>
              <a:off x="5714999" y="2001962"/>
              <a:ext cx="3290281" cy="1729748"/>
            </a:xfrm>
            <a:prstGeom prst="rect">
              <a:avLst/>
            </a:prstGeom>
          </p:spPr>
        </p:pic>
      </p:grpSp>
    </p:spTree>
    <p:extLst>
      <p:ext uri="{BB962C8B-B14F-4D97-AF65-F5344CB8AC3E}">
        <p14:creationId xmlns:p14="http://schemas.microsoft.com/office/powerpoint/2010/main" val="410543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3886200" cy="4570413"/>
          </a:xfrm>
        </p:spPr>
        <p:txBody>
          <a:bodyPr/>
          <a:lstStyle/>
          <a:p>
            <a:r>
              <a:rPr lang="en-US" sz="2400" dirty="0" smtClean="0"/>
              <a:t>Ingredients:</a:t>
            </a:r>
            <a:endParaRPr lang="en-US" sz="2400" dirty="0"/>
          </a:p>
          <a:p>
            <a:pPr lvl="1"/>
            <a:r>
              <a:rPr lang="en-US" sz="2000" b="0" dirty="0"/>
              <a:t>Tortillas</a:t>
            </a:r>
          </a:p>
          <a:p>
            <a:pPr lvl="1"/>
            <a:r>
              <a:rPr lang="en-US" sz="2000" b="0" dirty="0" smtClean="0"/>
              <a:t>Pepperoni slices</a:t>
            </a:r>
            <a:endParaRPr lang="en-US" sz="2000" b="0" dirty="0"/>
          </a:p>
          <a:p>
            <a:pPr lvl="1"/>
            <a:r>
              <a:rPr lang="en-US" sz="2000" b="0" dirty="0"/>
              <a:t>Pizza </a:t>
            </a:r>
            <a:r>
              <a:rPr lang="en-US" sz="2000" b="0" dirty="0" smtClean="0"/>
              <a:t>sauce</a:t>
            </a:r>
            <a:endParaRPr lang="en-US" sz="2000" b="0" dirty="0"/>
          </a:p>
          <a:p>
            <a:pPr lvl="1"/>
            <a:r>
              <a:rPr lang="en-US" sz="2000" b="0" dirty="0"/>
              <a:t>Shredded </a:t>
            </a:r>
            <a:r>
              <a:rPr lang="en-US" sz="2000" b="0" dirty="0" smtClean="0"/>
              <a:t>cheese (mozzarella or cheddar</a:t>
            </a:r>
            <a:r>
              <a:rPr lang="en-US" sz="2000" b="0" dirty="0" smtClean="0"/>
              <a:t>)</a:t>
            </a:r>
          </a:p>
          <a:p>
            <a:pPr lvl="1"/>
            <a:r>
              <a:rPr lang="en-US" sz="2000" b="0" dirty="0" smtClean="0"/>
              <a:t>Additional toppings of your choice.</a:t>
            </a:r>
            <a:endParaRPr lang="en-US" sz="2000" b="0" dirty="0"/>
          </a:p>
          <a:p>
            <a:pPr lvl="1"/>
            <a:endParaRPr lang="en-US" sz="2000" b="0" dirty="0"/>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a:t>Campfire Pizza </a:t>
            </a:r>
            <a:r>
              <a:rPr lang="en-US" dirty="0" smtClean="0"/>
              <a:t>Cone</a:t>
            </a:r>
            <a:endParaRPr lang="en-US" kern="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2057400"/>
            <a:ext cx="4030133" cy="2266950"/>
          </a:xfrm>
          <a:prstGeom prst="rect">
            <a:avLst/>
          </a:prstGeom>
        </p:spPr>
      </p:pic>
    </p:spTree>
    <p:extLst>
      <p:ext uri="{BB962C8B-B14F-4D97-AF65-F5344CB8AC3E}">
        <p14:creationId xmlns:p14="http://schemas.microsoft.com/office/powerpoint/2010/main" val="3941394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8134350" cy="4570413"/>
          </a:xfrm>
        </p:spPr>
        <p:txBody>
          <a:bodyPr/>
          <a:lstStyle/>
          <a:p>
            <a:r>
              <a:rPr lang="en-US" sz="2400" dirty="0" smtClean="0"/>
              <a:t>Instructions:</a:t>
            </a:r>
            <a:endParaRPr lang="en-US" sz="2400" dirty="0"/>
          </a:p>
          <a:p>
            <a:pPr marL="914400" lvl="1" indent="-457200">
              <a:buFont typeface="+mj-lt"/>
              <a:buAutoNum type="arabicPeriod"/>
            </a:pPr>
            <a:r>
              <a:rPr lang="en-US" sz="2000" b="0" dirty="0"/>
              <a:t>Take your tortilla and wrap it into a cone shape. Make sure there is no hole in the bottom of the cone. Once wrapped, place a toothpick in it to hold it in place. </a:t>
            </a:r>
          </a:p>
          <a:p>
            <a:pPr marL="914400" lvl="1" indent="-457200">
              <a:buFont typeface="+mj-lt"/>
              <a:buAutoNum type="arabicPeriod"/>
            </a:pPr>
            <a:r>
              <a:rPr lang="en-US" sz="2000" b="0" dirty="0"/>
              <a:t>Trim excess tortilla with scissors or any cutting utensil you have on hand.</a:t>
            </a:r>
          </a:p>
          <a:p>
            <a:pPr marL="914400" lvl="1" indent="-457200">
              <a:buFont typeface="+mj-lt"/>
              <a:buAutoNum type="arabicPeriod"/>
            </a:pPr>
            <a:r>
              <a:rPr lang="en-US" sz="2000" b="0" dirty="0"/>
              <a:t>In the bottom of your cone, place one or two slices of pepperoni. This will help seal it even further.</a:t>
            </a:r>
          </a:p>
          <a:p>
            <a:pPr marL="914400" lvl="1" indent="-457200">
              <a:buFont typeface="+mj-lt"/>
              <a:buAutoNum type="arabicPeriod"/>
            </a:pPr>
            <a:r>
              <a:rPr lang="en-US" sz="2000" b="0" dirty="0"/>
              <a:t>Put a layer of shredded cheese. We used mild cheddar but mozzarella would be good too.</a:t>
            </a:r>
          </a:p>
          <a:p>
            <a:pPr marL="914400" lvl="1" indent="-457200">
              <a:buFont typeface="+mj-lt"/>
              <a:buAutoNum type="arabicPeriod"/>
            </a:pPr>
            <a:r>
              <a:rPr lang="en-US" sz="2000" b="0" dirty="0"/>
              <a:t>Put your sauce on top of the cheese and spread it around the cone if desired</a:t>
            </a:r>
            <a:r>
              <a:rPr lang="en-US" sz="2000" b="0" dirty="0" smtClean="0"/>
              <a:t>.</a:t>
            </a:r>
            <a:endParaRPr lang="en-US" sz="2000" b="0" dirty="0"/>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a:t>Campfire Pizza </a:t>
            </a:r>
            <a:r>
              <a:rPr lang="en-US" dirty="0" smtClean="0"/>
              <a:t>Cone</a:t>
            </a:r>
            <a:endParaRPr lang="en-US" kern="0" dirty="0"/>
          </a:p>
        </p:txBody>
      </p:sp>
    </p:spTree>
    <p:extLst>
      <p:ext uri="{BB962C8B-B14F-4D97-AF65-F5344CB8AC3E}">
        <p14:creationId xmlns:p14="http://schemas.microsoft.com/office/powerpoint/2010/main" val="822973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8134350" cy="4570413"/>
          </a:xfrm>
        </p:spPr>
        <p:txBody>
          <a:bodyPr/>
          <a:lstStyle/>
          <a:p>
            <a:r>
              <a:rPr lang="en-US" sz="2400" dirty="0" smtClean="0"/>
              <a:t>Instructions (continued</a:t>
            </a:r>
            <a:r>
              <a:rPr lang="en-US" sz="2400" dirty="0" smtClean="0"/>
              <a:t>):</a:t>
            </a:r>
            <a:endParaRPr lang="en-US" sz="2400" dirty="0"/>
          </a:p>
          <a:p>
            <a:pPr marL="914400" lvl="1" indent="-457200">
              <a:buFont typeface="+mj-lt"/>
              <a:buAutoNum type="arabicPeriod" startAt="6"/>
            </a:pPr>
            <a:r>
              <a:rPr lang="en-US" sz="2000" b="0" dirty="0" smtClean="0"/>
              <a:t>Put </a:t>
            </a:r>
            <a:r>
              <a:rPr lang="en-US" sz="2000" b="0" dirty="0"/>
              <a:t>a layer of pepperoni on top of the cheese and sauce.</a:t>
            </a:r>
          </a:p>
          <a:p>
            <a:pPr marL="914400" lvl="1" indent="-457200">
              <a:buFont typeface="+mj-lt"/>
              <a:buAutoNum type="arabicPeriod" startAt="6"/>
            </a:pPr>
            <a:r>
              <a:rPr lang="en-US" sz="2000" b="0" dirty="0"/>
              <a:t>Put another small layer of cheese to seal all the ingredients in.</a:t>
            </a:r>
          </a:p>
          <a:p>
            <a:pPr marL="914400" lvl="1" indent="-457200">
              <a:buFont typeface="+mj-lt"/>
              <a:buAutoNum type="arabicPeriod" startAt="6"/>
            </a:pPr>
            <a:r>
              <a:rPr lang="en-US" sz="2000" b="0" dirty="0"/>
              <a:t>Wrap your cone in tinfoil take care not to smash in the top too far.</a:t>
            </a:r>
          </a:p>
          <a:p>
            <a:pPr marL="914400" lvl="1" indent="-457200">
              <a:buFont typeface="+mj-lt"/>
              <a:buAutoNum type="arabicPeriod" startAt="6"/>
            </a:pPr>
            <a:r>
              <a:rPr lang="en-US" sz="2000" b="0" dirty="0"/>
              <a:t>Place in the fire sitting upright if possible. Cook 5-7 minutes depending on the heat of your fire.</a:t>
            </a:r>
          </a:p>
          <a:p>
            <a:pPr marL="914400" lvl="1" indent="-457200">
              <a:buFont typeface="+mj-lt"/>
              <a:buAutoNum type="arabicPeriod" startAt="6"/>
            </a:pPr>
            <a:r>
              <a:rPr lang="en-US" sz="2000" b="0" dirty="0"/>
              <a:t>Unwrap and enjoy!</a:t>
            </a:r>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a:t>Campfire Pizza </a:t>
            </a:r>
            <a:r>
              <a:rPr lang="en-US" dirty="0" smtClean="0"/>
              <a:t>Cone</a:t>
            </a:r>
            <a:endParaRPr lang="en-US" kern="0" dirty="0"/>
          </a:p>
        </p:txBody>
      </p:sp>
    </p:spTree>
    <p:extLst>
      <p:ext uri="{BB962C8B-B14F-4D97-AF65-F5344CB8AC3E}">
        <p14:creationId xmlns:p14="http://schemas.microsoft.com/office/powerpoint/2010/main" val="410902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4" y="188913"/>
            <a:ext cx="7083425" cy="723900"/>
          </a:xfrm>
        </p:spPr>
        <p:txBody>
          <a:bodyPr/>
          <a:lstStyle/>
          <a:p>
            <a:pPr eaLnBrk="1" hangingPunct="1">
              <a:defRPr/>
            </a:pPr>
            <a:r>
              <a:rPr lang="en-US" dirty="0" smtClean="0">
                <a:solidFill>
                  <a:srgbClr val="CC3300"/>
                </a:solidFill>
              </a:rPr>
              <a:t>Pizza on a </a:t>
            </a:r>
            <a:r>
              <a:rPr lang="en-US" dirty="0" smtClean="0">
                <a:solidFill>
                  <a:srgbClr val="CC3300"/>
                </a:solidFill>
              </a:rPr>
              <a:t>Grill</a:t>
            </a:r>
            <a:endParaRPr lang="ru-RU" dirty="0" smtClean="0">
              <a:solidFill>
                <a:srgbClr val="CC3300"/>
              </a:solidFill>
            </a:endParaRPr>
          </a:p>
        </p:txBody>
      </p:sp>
      <p:sp>
        <p:nvSpPr>
          <p:cNvPr id="114691" name="Rectangle 3"/>
          <p:cNvSpPr>
            <a:spLocks noGrp="1" noChangeArrowheads="1"/>
          </p:cNvSpPr>
          <p:nvPr>
            <p:ph type="body" idx="1"/>
          </p:nvPr>
        </p:nvSpPr>
        <p:spPr>
          <a:xfrm>
            <a:off x="1908175" y="1052513"/>
            <a:ext cx="6911975" cy="5473700"/>
          </a:xfrm>
        </p:spPr>
        <p:txBody>
          <a:bodyPr/>
          <a:lstStyle/>
          <a:p>
            <a:pPr>
              <a:defRPr/>
            </a:pPr>
            <a:r>
              <a:rPr lang="en-US" sz="2000" dirty="0"/>
              <a:t>This one is most like traditional pizza making, but it does require you have a grill apparatus. </a:t>
            </a:r>
            <a:endParaRPr lang="en-US" sz="2000" dirty="0" smtClean="0"/>
          </a:p>
          <a:p>
            <a:pPr>
              <a:defRPr/>
            </a:pPr>
            <a:r>
              <a:rPr lang="en-US" sz="2000" dirty="0" smtClean="0"/>
              <a:t>Check </a:t>
            </a:r>
            <a:r>
              <a:rPr lang="en-US" sz="2000" dirty="0"/>
              <a:t>to see if your campsite has a </a:t>
            </a:r>
            <a:r>
              <a:rPr lang="en-US" sz="2000" dirty="0" smtClean="0"/>
              <a:t>grill, </a:t>
            </a:r>
            <a:r>
              <a:rPr lang="en-US" sz="2000" dirty="0"/>
              <a:t>or </a:t>
            </a:r>
            <a:r>
              <a:rPr lang="en-US" sz="2000" dirty="0" smtClean="0"/>
              <a:t>bring one with you. </a:t>
            </a:r>
            <a:r>
              <a:rPr lang="en-US" sz="2000" dirty="0"/>
              <a:t> </a:t>
            </a:r>
            <a:endParaRPr lang="en-US" sz="2000" dirty="0" smtClean="0"/>
          </a:p>
          <a:p>
            <a:pPr eaLnBrk="1" hangingPunct="1">
              <a:defRPr/>
            </a:pPr>
            <a:endParaRPr lang="ru-RU" sz="2000" dirty="0" smtClean="0">
              <a:solidFill>
                <a:schemeClr val="tx1">
                  <a:lumMod val="95000"/>
                  <a:lumOff val="5000"/>
                </a:schemeClr>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000" r="8938"/>
          <a:stretch/>
        </p:blipFill>
        <p:spPr>
          <a:xfrm>
            <a:off x="1874513" y="2743200"/>
            <a:ext cx="3489649" cy="25146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040" t="18889" r="7540" b="32222"/>
          <a:stretch/>
        </p:blipFill>
        <p:spPr>
          <a:xfrm>
            <a:off x="5397824" y="2743200"/>
            <a:ext cx="3600450" cy="2514600"/>
          </a:xfrm>
          <a:prstGeom prst="rect">
            <a:avLst/>
          </a:prstGeom>
        </p:spPr>
      </p:pic>
    </p:spTree>
    <p:extLst>
      <p:ext uri="{BB962C8B-B14F-4D97-AF65-F5344CB8AC3E}">
        <p14:creationId xmlns:p14="http://schemas.microsoft.com/office/powerpoint/2010/main" val="1534058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4343400" cy="4570413"/>
          </a:xfrm>
        </p:spPr>
        <p:txBody>
          <a:bodyPr/>
          <a:lstStyle/>
          <a:p>
            <a:r>
              <a:rPr lang="en-US" sz="2400" dirty="0" smtClean="0"/>
              <a:t>Ingredients:</a:t>
            </a:r>
            <a:endParaRPr lang="en-US" sz="2400" dirty="0" smtClean="0"/>
          </a:p>
          <a:p>
            <a:pPr lvl="1"/>
            <a:r>
              <a:rPr lang="en-US" altLang="en-US" sz="2000" b="0" dirty="0" smtClean="0">
                <a:latin typeface="Arial" panose="020B0604020202020204" pitchFamily="34" charset="0"/>
              </a:rPr>
              <a:t>1 </a:t>
            </a:r>
            <a:r>
              <a:rPr lang="en-US" altLang="en-US" sz="2000" b="0" dirty="0">
                <a:latin typeface="Arial" panose="020B0604020202020204" pitchFamily="34" charset="0"/>
              </a:rPr>
              <a:t>tube of refrigerated pizza dough or frozen pizza </a:t>
            </a:r>
            <a:r>
              <a:rPr lang="en-US" altLang="en-US" sz="2000" b="0" dirty="0" smtClean="0">
                <a:latin typeface="Arial" panose="020B0604020202020204" pitchFamily="34" charset="0"/>
              </a:rPr>
              <a:t>dough</a:t>
            </a:r>
          </a:p>
          <a:p>
            <a:pPr lvl="1"/>
            <a:r>
              <a:rPr lang="en-US" altLang="en-US" sz="2000" b="0" dirty="0" smtClean="0">
                <a:latin typeface="Arial" panose="020B0604020202020204" pitchFamily="34" charset="0"/>
              </a:rPr>
              <a:t>1 </a:t>
            </a:r>
            <a:r>
              <a:rPr lang="en-US" altLang="en-US" sz="2000" b="0" dirty="0">
                <a:latin typeface="Arial" panose="020B0604020202020204" pitchFamily="34" charset="0"/>
              </a:rPr>
              <a:t>jar of pizza </a:t>
            </a:r>
            <a:r>
              <a:rPr lang="en-US" altLang="en-US" sz="2000" b="0" dirty="0" smtClean="0">
                <a:latin typeface="Arial" panose="020B0604020202020204" pitchFamily="34" charset="0"/>
              </a:rPr>
              <a:t>sauce</a:t>
            </a:r>
          </a:p>
          <a:p>
            <a:pPr lvl="1"/>
            <a:r>
              <a:rPr lang="en-US" altLang="en-US" sz="2000" b="0" dirty="0" smtClean="0">
                <a:latin typeface="Arial" panose="020B0604020202020204" pitchFamily="34" charset="0"/>
              </a:rPr>
              <a:t>2 </a:t>
            </a:r>
            <a:r>
              <a:rPr lang="en-US" altLang="en-US" sz="2000" b="0" dirty="0">
                <a:latin typeface="Arial" panose="020B0604020202020204" pitchFamily="34" charset="0"/>
              </a:rPr>
              <a:t>cups of mozzarella </a:t>
            </a:r>
            <a:r>
              <a:rPr lang="en-US" altLang="en-US" sz="2000" b="0" dirty="0" smtClean="0">
                <a:latin typeface="Arial" panose="020B0604020202020204" pitchFamily="34" charset="0"/>
              </a:rPr>
              <a:t>cheese</a:t>
            </a:r>
          </a:p>
          <a:p>
            <a:pPr lvl="1"/>
            <a:r>
              <a:rPr lang="en-US" altLang="en-US" sz="2000" b="0" dirty="0" smtClean="0">
                <a:latin typeface="Arial" panose="020B0604020202020204" pitchFamily="34" charset="0"/>
              </a:rPr>
              <a:t>Your </a:t>
            </a:r>
            <a:r>
              <a:rPr lang="en-US" altLang="en-US" sz="2000" b="0" dirty="0">
                <a:latin typeface="Arial" panose="020B0604020202020204" pitchFamily="34" charset="0"/>
              </a:rPr>
              <a:t>choice of </a:t>
            </a:r>
            <a:r>
              <a:rPr lang="en-US" altLang="en-US" sz="2000" b="0" dirty="0" smtClean="0">
                <a:latin typeface="Arial" panose="020B0604020202020204" pitchFamily="34" charset="0"/>
              </a:rPr>
              <a:t>pepperoni, </a:t>
            </a:r>
            <a:r>
              <a:rPr lang="en-US" altLang="en-US" sz="2000" b="0" dirty="0">
                <a:latin typeface="Arial" panose="020B0604020202020204" pitchFamily="34" charset="0"/>
              </a:rPr>
              <a:t>mushrooms, vegetables, whatever toppings you want!</a:t>
            </a:r>
          </a:p>
          <a:p>
            <a:pPr marL="0" lvl="0" indent="0" eaLnBrk="0" hangingPunct="0">
              <a:spcBef>
                <a:spcPct val="0"/>
              </a:spcBef>
              <a:buNone/>
            </a:pPr>
            <a:endParaRPr lang="en-US" altLang="en-US" sz="2400" dirty="0">
              <a:latin typeface="Arial" panose="020B0604020202020204" pitchFamily="34" charset="0"/>
            </a:endParaRPr>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Pizza on a </a:t>
            </a:r>
            <a:r>
              <a:rPr lang="en-US" dirty="0" smtClean="0"/>
              <a:t>Grill</a:t>
            </a:r>
            <a:endParaRPr lang="en-US" kern="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6667"/>
          <a:stretch/>
        </p:blipFill>
        <p:spPr>
          <a:xfrm>
            <a:off x="5063067" y="2133600"/>
            <a:ext cx="3810000" cy="2571750"/>
          </a:xfrm>
          <a:prstGeom prst="rect">
            <a:avLst/>
          </a:prstGeom>
        </p:spPr>
      </p:pic>
    </p:spTree>
    <p:extLst>
      <p:ext uri="{BB962C8B-B14F-4D97-AF65-F5344CB8AC3E}">
        <p14:creationId xmlns:p14="http://schemas.microsoft.com/office/powerpoint/2010/main" val="420568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8134350" cy="4570413"/>
          </a:xfrm>
        </p:spPr>
        <p:txBody>
          <a:bodyPr/>
          <a:lstStyle/>
          <a:p>
            <a:r>
              <a:rPr lang="en-US" sz="2400" dirty="0" smtClean="0"/>
              <a:t>Instructions:</a:t>
            </a:r>
          </a:p>
          <a:p>
            <a:pPr lvl="1"/>
            <a:r>
              <a:rPr lang="en-US" sz="2000" b="0" dirty="0" smtClean="0"/>
              <a:t>With </a:t>
            </a:r>
            <a:r>
              <a:rPr lang="en-US" sz="2000" b="0" dirty="0"/>
              <a:t>this </a:t>
            </a:r>
            <a:r>
              <a:rPr lang="en-US" sz="2000" b="0" dirty="0" smtClean="0"/>
              <a:t>method, grill </a:t>
            </a:r>
            <a:r>
              <a:rPr lang="en-US" sz="2000" b="0" dirty="0"/>
              <a:t>one side of the </a:t>
            </a:r>
            <a:r>
              <a:rPr lang="en-US" sz="2000" b="0" dirty="0" smtClean="0"/>
              <a:t>dough. </a:t>
            </a:r>
          </a:p>
          <a:p>
            <a:pPr lvl="1"/>
            <a:r>
              <a:rPr lang="en-US" sz="2000" b="0" dirty="0"/>
              <a:t>Remove from the fire and flip the </a:t>
            </a:r>
            <a:r>
              <a:rPr lang="en-US" sz="2000" b="0" dirty="0" smtClean="0"/>
              <a:t>crust.</a:t>
            </a:r>
          </a:p>
          <a:p>
            <a:pPr lvl="1"/>
            <a:r>
              <a:rPr lang="en-US" sz="2000" b="0" dirty="0" smtClean="0"/>
              <a:t>Brush </a:t>
            </a:r>
            <a:r>
              <a:rPr lang="en-US" sz="2000" b="0" dirty="0"/>
              <a:t>with pizza sauce, place your toppings on and then cover in </a:t>
            </a:r>
            <a:r>
              <a:rPr lang="en-US" sz="2000" b="0" dirty="0" smtClean="0"/>
              <a:t>cheese. </a:t>
            </a:r>
          </a:p>
          <a:p>
            <a:pPr lvl="1"/>
            <a:r>
              <a:rPr lang="en-US" sz="2000" b="0" dirty="0"/>
              <a:t>Return to the heat and cook until the crust is done underneath and the toppings are warm</a:t>
            </a:r>
            <a:endParaRPr lang="en-US" sz="2000" b="0" dirty="0" smtClean="0"/>
          </a:p>
          <a:p>
            <a:pPr lvl="1"/>
            <a:r>
              <a:rPr lang="en-US" sz="2000" b="0" dirty="0" smtClean="0"/>
              <a:t>You </a:t>
            </a:r>
            <a:r>
              <a:rPr lang="en-US" sz="2000" b="0" dirty="0"/>
              <a:t>can even grill both sides if you are making extra thick </a:t>
            </a:r>
            <a:r>
              <a:rPr lang="en-US" sz="2000" b="0" dirty="0" smtClean="0"/>
              <a:t>dough before adding toppings.</a:t>
            </a:r>
            <a:endParaRPr lang="en-US" sz="2000" b="0" dirty="0"/>
          </a:p>
          <a:p>
            <a:endParaRPr lang="en-US" dirty="0"/>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Pizza on a </a:t>
            </a:r>
            <a:r>
              <a:rPr lang="en-US" dirty="0" smtClean="0"/>
              <a:t>Grill</a:t>
            </a:r>
            <a:endParaRPr lang="en-US" kern="0" dirty="0"/>
          </a:p>
        </p:txBody>
      </p:sp>
    </p:spTree>
    <p:extLst>
      <p:ext uri="{BB962C8B-B14F-4D97-AF65-F5344CB8AC3E}">
        <p14:creationId xmlns:p14="http://schemas.microsoft.com/office/powerpoint/2010/main" val="897461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6553200" cy="723900"/>
          </a:xfrm>
        </p:spPr>
        <p:txBody>
          <a:bodyPr/>
          <a:lstStyle/>
          <a:p>
            <a:pPr eaLnBrk="1" hangingPunct="1">
              <a:defRPr/>
            </a:pPr>
            <a:r>
              <a:rPr lang="en-US" dirty="0" smtClean="0">
                <a:solidFill>
                  <a:srgbClr val="CC3300"/>
                </a:solidFill>
              </a:rPr>
              <a:t>Pizza in a Dutch Oven</a:t>
            </a:r>
            <a:endParaRPr lang="ru-RU" dirty="0" smtClean="0">
              <a:solidFill>
                <a:srgbClr val="CC3300"/>
              </a:solidFill>
            </a:endParaRPr>
          </a:p>
        </p:txBody>
      </p:sp>
      <p:sp>
        <p:nvSpPr>
          <p:cNvPr id="114691" name="Rectangle 3"/>
          <p:cNvSpPr>
            <a:spLocks noGrp="1" noChangeArrowheads="1"/>
          </p:cNvSpPr>
          <p:nvPr>
            <p:ph type="body" idx="1"/>
          </p:nvPr>
        </p:nvSpPr>
        <p:spPr>
          <a:xfrm>
            <a:off x="1908175" y="1052513"/>
            <a:ext cx="6911975" cy="5473700"/>
          </a:xfrm>
        </p:spPr>
        <p:txBody>
          <a:bodyPr/>
          <a:lstStyle/>
          <a:p>
            <a:pPr>
              <a:defRPr/>
            </a:pPr>
            <a:r>
              <a:rPr lang="en-US" sz="2000" dirty="0"/>
              <a:t>Pizza in the morning, pizza in the evening, pizza at supper time. When you know how to make pizza in a Dutch oven, you can have pizza anytime – and anywhere!</a:t>
            </a:r>
            <a:endParaRPr lang="ru-RU" sz="2000" dirty="0" smtClean="0">
              <a:solidFill>
                <a:schemeClr val="tx1">
                  <a:lumMod val="95000"/>
                  <a:lumOff val="5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2514600"/>
            <a:ext cx="4953000" cy="3302000"/>
          </a:xfrm>
          <a:prstGeom prst="rect">
            <a:avLst/>
          </a:prstGeom>
        </p:spPr>
      </p:pic>
    </p:spTree>
    <p:extLst>
      <p:ext uri="{BB962C8B-B14F-4D97-AF65-F5344CB8AC3E}">
        <p14:creationId xmlns:p14="http://schemas.microsoft.com/office/powerpoint/2010/main" val="1637525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8134350" cy="4570413"/>
          </a:xfrm>
        </p:spPr>
        <p:txBody>
          <a:bodyPr/>
          <a:lstStyle/>
          <a:p>
            <a:r>
              <a:rPr lang="en-US" sz="2400" dirty="0" smtClean="0"/>
              <a:t>Ingredients:</a:t>
            </a:r>
            <a:endParaRPr lang="en-US" sz="2400" dirty="0"/>
          </a:p>
          <a:p>
            <a:pPr lvl="1"/>
            <a:r>
              <a:rPr lang="en-US" sz="2000" b="0" dirty="0" smtClean="0"/>
              <a:t>Refrigerated </a:t>
            </a:r>
            <a:r>
              <a:rPr lang="en-US" sz="2000" b="0" dirty="0"/>
              <a:t>pizza </a:t>
            </a:r>
            <a:r>
              <a:rPr lang="en-US" sz="2000" b="0" dirty="0" smtClean="0"/>
              <a:t>dough.</a:t>
            </a:r>
          </a:p>
          <a:p>
            <a:pPr lvl="1"/>
            <a:r>
              <a:rPr lang="en-US" sz="2000" b="0" dirty="0"/>
              <a:t>P</a:t>
            </a:r>
            <a:r>
              <a:rPr lang="en-US" sz="2000" b="0" dirty="0" smtClean="0"/>
              <a:t>izza sauce.</a:t>
            </a:r>
          </a:p>
          <a:p>
            <a:pPr lvl="1"/>
            <a:r>
              <a:rPr lang="en-US" sz="2000" b="0" dirty="0"/>
              <a:t>S</a:t>
            </a:r>
            <a:r>
              <a:rPr lang="en-US" sz="2000" b="0" dirty="0" smtClean="0"/>
              <a:t>hredded </a:t>
            </a:r>
            <a:r>
              <a:rPr lang="en-US" sz="2000" b="0" dirty="0"/>
              <a:t>mozzarella </a:t>
            </a:r>
            <a:r>
              <a:rPr lang="en-US" sz="2000" b="0" dirty="0" smtClean="0"/>
              <a:t>cheese.</a:t>
            </a:r>
          </a:p>
          <a:p>
            <a:pPr lvl="1"/>
            <a:r>
              <a:rPr lang="en-US" sz="2000" b="0" dirty="0"/>
              <a:t>Y</a:t>
            </a:r>
            <a:r>
              <a:rPr lang="en-US" sz="2000" b="0" dirty="0" smtClean="0"/>
              <a:t>our </a:t>
            </a:r>
            <a:r>
              <a:rPr lang="en-US" sz="2000" b="0" dirty="0"/>
              <a:t>favorite toppings.</a:t>
            </a:r>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Pizza in a Dutch Oven</a:t>
            </a:r>
            <a:endParaRPr lang="en-US" kern="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0856"/>
          <a:stretch/>
        </p:blipFill>
        <p:spPr>
          <a:xfrm>
            <a:off x="5181600" y="1955800"/>
            <a:ext cx="3606501" cy="3429000"/>
          </a:xfrm>
          <a:prstGeom prst="rect">
            <a:avLst/>
          </a:prstGeom>
        </p:spPr>
      </p:pic>
    </p:spTree>
    <p:extLst>
      <p:ext uri="{BB962C8B-B14F-4D97-AF65-F5344CB8AC3E}">
        <p14:creationId xmlns:p14="http://schemas.microsoft.com/office/powerpoint/2010/main" val="299725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8134350" cy="4570413"/>
          </a:xfrm>
        </p:spPr>
        <p:txBody>
          <a:bodyPr/>
          <a:lstStyle/>
          <a:p>
            <a:r>
              <a:rPr lang="en-US" sz="2400" dirty="0" smtClean="0"/>
              <a:t>Instructions:</a:t>
            </a:r>
            <a:endParaRPr lang="en-US" sz="2400" dirty="0"/>
          </a:p>
          <a:p>
            <a:pPr marL="914400" lvl="1" indent="-457200">
              <a:buFont typeface="+mj-lt"/>
              <a:buAutoNum type="arabicPeriod"/>
            </a:pPr>
            <a:r>
              <a:rPr lang="en-US" sz="2000" b="0" dirty="0"/>
              <a:t>Prepare charcoal for your </a:t>
            </a:r>
            <a:r>
              <a:rPr lang="en-US" sz="2000" b="0" dirty="0" smtClean="0"/>
              <a:t>Dutch oven.</a:t>
            </a:r>
          </a:p>
          <a:p>
            <a:pPr marL="914400" lvl="1" indent="-457200">
              <a:buFont typeface="+mj-lt"/>
              <a:buAutoNum type="arabicPeriod"/>
            </a:pPr>
            <a:r>
              <a:rPr lang="en-US" sz="2000" b="0" dirty="0" smtClean="0"/>
              <a:t>Spray </a:t>
            </a:r>
            <a:r>
              <a:rPr lang="en-US" sz="2000" b="0" dirty="0"/>
              <a:t>the inside of the </a:t>
            </a:r>
            <a:r>
              <a:rPr lang="en-US" sz="2000" b="0" dirty="0" smtClean="0"/>
              <a:t>Dutch </a:t>
            </a:r>
            <a:r>
              <a:rPr lang="en-US" sz="2000" b="0" dirty="0"/>
              <a:t>oven with cooking spray or use a </a:t>
            </a:r>
            <a:r>
              <a:rPr lang="en-US" sz="2000" b="0" dirty="0" smtClean="0"/>
              <a:t>Dutch </a:t>
            </a:r>
            <a:r>
              <a:rPr lang="en-US" sz="2000" b="0" dirty="0"/>
              <a:t>oven </a:t>
            </a:r>
            <a:r>
              <a:rPr lang="en-US" sz="2000" b="0" dirty="0" smtClean="0"/>
              <a:t>liner.</a:t>
            </a:r>
          </a:p>
          <a:p>
            <a:pPr marL="914400" lvl="1" indent="-457200">
              <a:buFont typeface="+mj-lt"/>
              <a:buAutoNum type="arabicPeriod"/>
            </a:pPr>
            <a:r>
              <a:rPr lang="en-US" sz="2000" b="0" dirty="0" smtClean="0"/>
              <a:t>Roll </a:t>
            </a:r>
            <a:r>
              <a:rPr lang="en-US" sz="2000" b="0" dirty="0"/>
              <a:t>out the pizza dough and press into the bottom of the </a:t>
            </a:r>
            <a:r>
              <a:rPr lang="en-US" sz="2000" b="0" dirty="0" smtClean="0"/>
              <a:t>Dutch </a:t>
            </a:r>
            <a:r>
              <a:rPr lang="en-US" sz="2000" b="0" dirty="0"/>
              <a:t>oven leaving a little lip around the </a:t>
            </a:r>
            <a:r>
              <a:rPr lang="en-US" sz="2000" b="0" dirty="0" smtClean="0"/>
              <a:t>edge.</a:t>
            </a:r>
          </a:p>
          <a:p>
            <a:pPr marL="914400" lvl="1" indent="-457200">
              <a:buFont typeface="+mj-lt"/>
              <a:buAutoNum type="arabicPeriod"/>
            </a:pPr>
            <a:r>
              <a:rPr lang="en-US" sz="2000" b="0" dirty="0" smtClean="0"/>
              <a:t>Spread </a:t>
            </a:r>
            <a:r>
              <a:rPr lang="en-US" sz="2000" b="0" dirty="0"/>
              <a:t>the desired amount of pizza sauce on the </a:t>
            </a:r>
            <a:r>
              <a:rPr lang="en-US" sz="2000" b="0" dirty="0" smtClean="0"/>
              <a:t>dough.</a:t>
            </a:r>
          </a:p>
          <a:p>
            <a:pPr marL="914400" lvl="1" indent="-457200">
              <a:buFont typeface="+mj-lt"/>
              <a:buAutoNum type="arabicPeriod"/>
            </a:pPr>
            <a:r>
              <a:rPr lang="en-US" sz="2000" b="0" dirty="0" smtClean="0"/>
              <a:t>Sprinkle </a:t>
            </a:r>
            <a:r>
              <a:rPr lang="en-US" sz="2000" b="0" dirty="0"/>
              <a:t>the desired amount of cheese on the </a:t>
            </a:r>
            <a:r>
              <a:rPr lang="en-US" sz="2000" b="0" dirty="0" smtClean="0"/>
              <a:t>sauce.</a:t>
            </a:r>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Pizza in a Dutch Oven</a:t>
            </a:r>
            <a:endParaRPr lang="en-US" kern="0" dirty="0"/>
          </a:p>
        </p:txBody>
      </p:sp>
    </p:spTree>
    <p:extLst>
      <p:ext uri="{BB962C8B-B14F-4D97-AF65-F5344CB8AC3E}">
        <p14:creationId xmlns:p14="http://schemas.microsoft.com/office/powerpoint/2010/main" val="333165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549554" y="283932"/>
            <a:ext cx="6553200" cy="508000"/>
          </a:xfrm>
        </p:spPr>
        <p:txBody>
          <a:bodyPr/>
          <a:lstStyle/>
          <a:p>
            <a:pPr eaLnBrk="1" hangingPunct="1">
              <a:defRPr/>
            </a:pPr>
            <a:r>
              <a:rPr lang="en-US" dirty="0" smtClean="0">
                <a:solidFill>
                  <a:srgbClr val="CC3300"/>
                </a:solidFill>
              </a:rPr>
              <a:t>Campfire Pizza Logs</a:t>
            </a:r>
            <a:endParaRPr lang="ru-RU" dirty="0" smtClean="0">
              <a:solidFill>
                <a:srgbClr val="CC3300"/>
              </a:solidFill>
            </a:endParaRPr>
          </a:p>
        </p:txBody>
      </p:sp>
      <p:sp>
        <p:nvSpPr>
          <p:cNvPr id="114691" name="Rectangle 3"/>
          <p:cNvSpPr>
            <a:spLocks noGrp="1" noChangeArrowheads="1"/>
          </p:cNvSpPr>
          <p:nvPr>
            <p:ph sz="half" idx="1"/>
          </p:nvPr>
        </p:nvSpPr>
        <p:spPr>
          <a:xfrm>
            <a:off x="1814497" y="1200903"/>
            <a:ext cx="3229384" cy="1999497"/>
          </a:xfrm>
        </p:spPr>
        <p:txBody>
          <a:bodyPr/>
          <a:lstStyle/>
          <a:p>
            <a:pPr>
              <a:defRPr/>
            </a:pPr>
            <a:r>
              <a:rPr lang="en-US" sz="2000" dirty="0" smtClean="0"/>
              <a:t>Make </a:t>
            </a:r>
            <a:r>
              <a:rPr lang="en-US" sz="2000" dirty="0"/>
              <a:t>a </a:t>
            </a:r>
            <a:r>
              <a:rPr lang="en-US" sz="2000" dirty="0" smtClean="0"/>
              <a:t>Campfire </a:t>
            </a:r>
            <a:r>
              <a:rPr lang="en-US" sz="2000" dirty="0"/>
              <a:t>Pizza Log. </a:t>
            </a:r>
            <a:endParaRPr lang="en-US" sz="2000" dirty="0" smtClean="0"/>
          </a:p>
          <a:p>
            <a:pPr>
              <a:defRPr/>
            </a:pPr>
            <a:r>
              <a:rPr lang="en-US" sz="2000" dirty="0" smtClean="0"/>
              <a:t>Nothing </a:t>
            </a:r>
            <a:r>
              <a:rPr lang="en-US" sz="2000" dirty="0"/>
              <a:t>beats fresh, piping hot pizza after a fun-filled day of playing outdoors!</a:t>
            </a:r>
            <a:endParaRPr lang="ru-RU" sz="2000" dirty="0" smtClean="0">
              <a:solidFill>
                <a:schemeClr val="tx1">
                  <a:lumMod val="95000"/>
                  <a:lumOff val="5000"/>
                </a:schemeClr>
              </a:solidFill>
            </a:endParaRPr>
          </a:p>
        </p:txBody>
      </p:sp>
      <p:pic>
        <p:nvPicPr>
          <p:cNvPr id="4" name="Picture 3"/>
          <p:cNvPicPr>
            <a:picLocks noChangeAspect="1"/>
          </p:cNvPicPr>
          <p:nvPr/>
        </p:nvPicPr>
        <p:blipFill rotWithShape="1">
          <a:blip r:embed="rId3"/>
          <a:srcRect t="19726"/>
          <a:stretch/>
        </p:blipFill>
        <p:spPr>
          <a:xfrm>
            <a:off x="1800225" y="3818548"/>
            <a:ext cx="5178425" cy="237074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3838" y="3818548"/>
            <a:ext cx="1778061" cy="2370748"/>
          </a:xfrm>
          <a:prstGeom prst="rect">
            <a:avLst/>
          </a:prstGeom>
        </p:spPr>
      </p:pic>
      <p:pic>
        <p:nvPicPr>
          <p:cNvPr id="9" name="Content Placeholder 8"/>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105400" y="1200903"/>
            <a:ext cx="3746500" cy="25005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4648200" cy="4570413"/>
          </a:xfrm>
        </p:spPr>
        <p:txBody>
          <a:bodyPr/>
          <a:lstStyle/>
          <a:p>
            <a:r>
              <a:rPr lang="en-US" sz="2400" dirty="0" smtClean="0"/>
              <a:t>Instructions (continued):</a:t>
            </a:r>
            <a:endParaRPr lang="en-US" sz="2400" dirty="0"/>
          </a:p>
          <a:p>
            <a:pPr marL="914400" lvl="1" indent="-457200">
              <a:buFont typeface="+mj-lt"/>
              <a:buAutoNum type="arabicPeriod" startAt="6"/>
            </a:pPr>
            <a:r>
              <a:rPr lang="en-US" sz="2000" b="0" dirty="0" smtClean="0"/>
              <a:t>Top </a:t>
            </a:r>
            <a:r>
              <a:rPr lang="en-US" sz="2000" b="0" dirty="0"/>
              <a:t>with your favorite </a:t>
            </a:r>
            <a:r>
              <a:rPr lang="en-US" sz="2000" b="0" dirty="0" smtClean="0"/>
              <a:t>toppings.</a:t>
            </a:r>
          </a:p>
          <a:p>
            <a:pPr marL="914400" lvl="1" indent="-457200">
              <a:buFont typeface="+mj-lt"/>
              <a:buAutoNum type="arabicPeriod" startAt="6"/>
            </a:pPr>
            <a:r>
              <a:rPr lang="en-US" sz="2000" b="0" dirty="0" smtClean="0"/>
              <a:t>Place </a:t>
            </a:r>
            <a:r>
              <a:rPr lang="en-US" sz="2000" b="0" dirty="0"/>
              <a:t>the lid on the </a:t>
            </a:r>
            <a:r>
              <a:rPr lang="en-US" sz="2000" b="0" dirty="0" smtClean="0"/>
              <a:t>Dutch oven.</a:t>
            </a:r>
          </a:p>
          <a:p>
            <a:pPr marL="914400" lvl="1" indent="-457200">
              <a:buFont typeface="+mj-lt"/>
              <a:buAutoNum type="arabicPeriod" startAt="6"/>
            </a:pPr>
            <a:r>
              <a:rPr lang="en-US" sz="2000" b="0" dirty="0" smtClean="0"/>
              <a:t>Arrange </a:t>
            </a:r>
            <a:r>
              <a:rPr lang="en-US" sz="2000" b="0" dirty="0"/>
              <a:t>prepared charcoal in a small circle and place the </a:t>
            </a:r>
            <a:r>
              <a:rPr lang="en-US" sz="2000" b="0" dirty="0" smtClean="0"/>
              <a:t>Dutch </a:t>
            </a:r>
            <a:r>
              <a:rPr lang="en-US" sz="2000" b="0" dirty="0"/>
              <a:t>oven on </a:t>
            </a:r>
            <a:r>
              <a:rPr lang="en-US" sz="2000" b="0" dirty="0" smtClean="0"/>
              <a:t>top.</a:t>
            </a:r>
          </a:p>
          <a:p>
            <a:pPr marL="914400" lvl="1" indent="-457200">
              <a:buFont typeface="+mj-lt"/>
              <a:buAutoNum type="arabicPeriod" startAt="6"/>
            </a:pPr>
            <a:r>
              <a:rPr lang="en-US" sz="2000" b="0" dirty="0" smtClean="0"/>
              <a:t>Arrange </a:t>
            </a:r>
            <a:r>
              <a:rPr lang="en-US" sz="2000" b="0" dirty="0"/>
              <a:t>the remaining charcoal on the lid of the </a:t>
            </a:r>
            <a:r>
              <a:rPr lang="en-US" sz="2000" b="0" dirty="0" smtClean="0"/>
              <a:t>Dutch oven.</a:t>
            </a:r>
          </a:p>
          <a:p>
            <a:pPr marL="914400" lvl="1" indent="-457200">
              <a:buFont typeface="+mj-lt"/>
              <a:buAutoNum type="arabicPeriod" startAt="6"/>
            </a:pPr>
            <a:r>
              <a:rPr lang="en-US" sz="2000" b="0" dirty="0" smtClean="0"/>
              <a:t>Bake </a:t>
            </a:r>
            <a:r>
              <a:rPr lang="en-US" sz="2000" b="0" dirty="0"/>
              <a:t>for 20-35 minutes or until crust is desired crispiness.</a:t>
            </a:r>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Pizza in a Dutch Oven</a:t>
            </a:r>
            <a:endParaRPr lang="en-US" kern="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133600"/>
            <a:ext cx="3352800" cy="2425192"/>
          </a:xfrm>
          <a:prstGeom prst="rect">
            <a:avLst/>
          </a:prstGeom>
        </p:spPr>
      </p:pic>
    </p:spTree>
    <p:extLst>
      <p:ext uri="{BB962C8B-B14F-4D97-AF65-F5344CB8AC3E}">
        <p14:creationId xmlns:p14="http://schemas.microsoft.com/office/powerpoint/2010/main" val="3518945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4" y="188913"/>
            <a:ext cx="7007225" cy="723900"/>
          </a:xfrm>
        </p:spPr>
        <p:txBody>
          <a:bodyPr/>
          <a:lstStyle/>
          <a:p>
            <a:pPr eaLnBrk="1" hangingPunct="1">
              <a:defRPr/>
            </a:pPr>
            <a:r>
              <a:rPr lang="en-US" dirty="0" smtClean="0">
                <a:solidFill>
                  <a:srgbClr val="CC3300"/>
                </a:solidFill>
              </a:rPr>
              <a:t>Pizza in a Pie Pan Dutch Oven</a:t>
            </a:r>
            <a:endParaRPr lang="ru-RU" dirty="0" smtClean="0">
              <a:solidFill>
                <a:srgbClr val="CC3300"/>
              </a:solidFill>
            </a:endParaRPr>
          </a:p>
        </p:txBody>
      </p:sp>
      <p:sp>
        <p:nvSpPr>
          <p:cNvPr id="114691" name="Rectangle 3"/>
          <p:cNvSpPr>
            <a:spLocks noGrp="1" noChangeArrowheads="1"/>
          </p:cNvSpPr>
          <p:nvPr>
            <p:ph type="body" idx="1"/>
          </p:nvPr>
        </p:nvSpPr>
        <p:spPr>
          <a:xfrm>
            <a:off x="1908175" y="1052513"/>
            <a:ext cx="4187825" cy="5473700"/>
          </a:xfrm>
        </p:spPr>
        <p:txBody>
          <a:bodyPr/>
          <a:lstStyle/>
          <a:p>
            <a:r>
              <a:rPr lang="en-US" sz="2000" dirty="0"/>
              <a:t>Backpacking requires a balance of usefulness and lightweight for effective equipment. </a:t>
            </a:r>
          </a:p>
          <a:p>
            <a:r>
              <a:rPr lang="en-US" sz="2000" dirty="0"/>
              <a:t>Cast iron Dutch ovens are considered more attune to base camping or when you have a pack animal. </a:t>
            </a:r>
            <a:endParaRPr lang="en-US" sz="2000" dirty="0" smtClean="0"/>
          </a:p>
          <a:p>
            <a:r>
              <a:rPr lang="en-US" sz="2000" dirty="0"/>
              <a:t>A lightweight </a:t>
            </a:r>
            <a:r>
              <a:rPr lang="en-US" sz="2000" dirty="0" smtClean="0"/>
              <a:t>backpacking alternative </a:t>
            </a:r>
            <a:r>
              <a:rPr lang="en-US" sz="2000" dirty="0"/>
              <a:t>is the use </a:t>
            </a:r>
            <a:r>
              <a:rPr lang="en-US" sz="2000" dirty="0" smtClean="0"/>
              <a:t>of pie pans.</a:t>
            </a:r>
            <a:endParaRPr lang="en-US" sz="2000" dirty="0"/>
          </a:p>
        </p:txBody>
      </p:sp>
      <p:pic>
        <p:nvPicPr>
          <p:cNvPr id="3" name="Picture 2"/>
          <p:cNvPicPr>
            <a:picLocks noChangeAspect="1"/>
          </p:cNvPicPr>
          <p:nvPr/>
        </p:nvPicPr>
        <p:blipFill rotWithShape="1">
          <a:blip r:embed="rId3"/>
          <a:srcRect l="25467" r="48934"/>
          <a:stretch/>
        </p:blipFill>
        <p:spPr>
          <a:xfrm>
            <a:off x="6248400" y="1053911"/>
            <a:ext cx="2438400" cy="4838697"/>
          </a:xfrm>
          <a:prstGeom prst="rect">
            <a:avLst/>
          </a:prstGeom>
        </p:spPr>
      </p:pic>
    </p:spTree>
    <p:extLst>
      <p:ext uri="{BB962C8B-B14F-4D97-AF65-F5344CB8AC3E}">
        <p14:creationId xmlns:p14="http://schemas.microsoft.com/office/powerpoint/2010/main" val="606698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4953000" cy="4570413"/>
          </a:xfrm>
        </p:spPr>
        <p:txBody>
          <a:bodyPr/>
          <a:lstStyle/>
          <a:p>
            <a:r>
              <a:rPr lang="en-US" sz="2000" dirty="0" smtClean="0"/>
              <a:t>Use (</a:t>
            </a:r>
            <a:r>
              <a:rPr lang="en-US" sz="2000" dirty="0"/>
              <a:t>3) 9 inch heavy duty aluminum pie </a:t>
            </a:r>
            <a:r>
              <a:rPr lang="en-US" sz="2000" dirty="0" smtClean="0"/>
              <a:t>pans. (</a:t>
            </a:r>
            <a:r>
              <a:rPr lang="en-US" sz="2000" dirty="0"/>
              <a:t>Steel pie pans </a:t>
            </a:r>
            <a:r>
              <a:rPr lang="en-US" sz="2000" dirty="0" smtClean="0"/>
              <a:t>can rust.) </a:t>
            </a:r>
          </a:p>
          <a:p>
            <a:r>
              <a:rPr lang="en-US" sz="2000" dirty="0" smtClean="0"/>
              <a:t>Two </a:t>
            </a:r>
            <a:r>
              <a:rPr lang="en-US" sz="2000" dirty="0"/>
              <a:t>of the pans have a hole drilled through them with a brass or stainless steel bolt, 2 washers, and a wing nut to </a:t>
            </a:r>
            <a:r>
              <a:rPr lang="en-US" sz="2000" dirty="0" smtClean="0"/>
              <a:t>hold </a:t>
            </a:r>
            <a:r>
              <a:rPr lang="en-US" sz="2000" dirty="0"/>
              <a:t>them together. </a:t>
            </a:r>
            <a:endParaRPr lang="en-US" sz="2000" dirty="0" smtClean="0"/>
          </a:p>
          <a:p>
            <a:r>
              <a:rPr lang="en-US" sz="2000" dirty="0" smtClean="0"/>
              <a:t>The </a:t>
            </a:r>
            <a:r>
              <a:rPr lang="en-US" sz="2000" dirty="0"/>
              <a:t>diagram shows the basic setup. </a:t>
            </a:r>
            <a:endParaRPr lang="en-US" sz="2000" dirty="0" smtClean="0"/>
          </a:p>
          <a:p>
            <a:r>
              <a:rPr lang="en-US" sz="2000" dirty="0" smtClean="0"/>
              <a:t>The </a:t>
            </a:r>
            <a:r>
              <a:rPr lang="en-US" sz="2000" dirty="0"/>
              <a:t>pans are supported above the coals by using rocks, tent stakes, or 3 long nails. </a:t>
            </a:r>
            <a:endParaRPr lang="en-US" sz="2000" dirty="0" smtClean="0"/>
          </a:p>
          <a:p>
            <a:r>
              <a:rPr lang="en-US" sz="2000" dirty="0" smtClean="0"/>
              <a:t>The </a:t>
            </a:r>
            <a:r>
              <a:rPr lang="en-US" sz="2000" dirty="0"/>
              <a:t>outside of the pie pans can be painted black with automotive engine block paint. </a:t>
            </a:r>
            <a:endParaRPr lang="en-US" sz="2000" dirty="0" smtClean="0"/>
          </a:p>
          <a:p>
            <a:endParaRPr lang="en-US" sz="2000" dirty="0"/>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Pizza in a Pie Pan Dutch Oven</a:t>
            </a:r>
            <a:endParaRPr lang="en-US" kern="0" dirty="0"/>
          </a:p>
        </p:txBody>
      </p:sp>
      <p:pic>
        <p:nvPicPr>
          <p:cNvPr id="5" name="Picture 4"/>
          <p:cNvPicPr/>
          <p:nvPr/>
        </p:nvPicPr>
        <p:blipFill>
          <a:blip r:embed="rId2"/>
          <a:stretch>
            <a:fillRect/>
          </a:stretch>
        </p:blipFill>
        <p:spPr>
          <a:xfrm>
            <a:off x="5791200" y="1955800"/>
            <a:ext cx="3288665" cy="4229100"/>
          </a:xfrm>
          <a:prstGeom prst="rect">
            <a:avLst/>
          </a:prstGeom>
        </p:spPr>
      </p:pic>
    </p:spTree>
    <p:extLst>
      <p:ext uri="{BB962C8B-B14F-4D97-AF65-F5344CB8AC3E}">
        <p14:creationId xmlns:p14="http://schemas.microsoft.com/office/powerpoint/2010/main" val="3748724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3962400" cy="4570413"/>
          </a:xfrm>
        </p:spPr>
        <p:txBody>
          <a:bodyPr/>
          <a:lstStyle/>
          <a:p>
            <a:r>
              <a:rPr lang="en-US" sz="2000" dirty="0" smtClean="0"/>
              <a:t>Pizza is made the same way as in a regular Dutch oven.</a:t>
            </a:r>
          </a:p>
          <a:p>
            <a:endParaRPr lang="en-US" sz="2000" dirty="0"/>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Pizza in a Pie Pan Dutch Oven</a:t>
            </a:r>
            <a:endParaRPr lang="en-US" kern="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057400"/>
            <a:ext cx="4122845" cy="3124200"/>
          </a:xfrm>
          <a:prstGeom prst="rect">
            <a:avLst/>
          </a:prstGeom>
        </p:spPr>
      </p:pic>
    </p:spTree>
    <p:extLst>
      <p:ext uri="{BB962C8B-B14F-4D97-AF65-F5344CB8AC3E}">
        <p14:creationId xmlns:p14="http://schemas.microsoft.com/office/powerpoint/2010/main" val="3475592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6553200" cy="723900"/>
          </a:xfrm>
        </p:spPr>
        <p:txBody>
          <a:bodyPr/>
          <a:lstStyle/>
          <a:p>
            <a:pPr eaLnBrk="1" hangingPunct="1">
              <a:defRPr/>
            </a:pPr>
            <a:r>
              <a:rPr lang="en-US" dirty="0" smtClean="0">
                <a:solidFill>
                  <a:srgbClr val="CC3300"/>
                </a:solidFill>
              </a:rPr>
              <a:t>Pizza Sub in Foil</a:t>
            </a:r>
            <a:endParaRPr lang="ru-RU" dirty="0" smtClean="0">
              <a:solidFill>
                <a:srgbClr val="CC3300"/>
              </a:solidFill>
            </a:endParaRPr>
          </a:p>
        </p:txBody>
      </p:sp>
      <p:sp>
        <p:nvSpPr>
          <p:cNvPr id="114691" name="Rectangle 3"/>
          <p:cNvSpPr>
            <a:spLocks noGrp="1" noChangeArrowheads="1"/>
          </p:cNvSpPr>
          <p:nvPr>
            <p:ph type="body" idx="1"/>
          </p:nvPr>
        </p:nvSpPr>
        <p:spPr>
          <a:xfrm>
            <a:off x="1908175" y="1143000"/>
            <a:ext cx="4264025" cy="5383213"/>
          </a:xfrm>
        </p:spPr>
        <p:txBody>
          <a:bodyPr/>
          <a:lstStyle/>
          <a:p>
            <a:pPr>
              <a:defRPr/>
            </a:pPr>
            <a:r>
              <a:rPr lang="en-US" sz="2000" dirty="0"/>
              <a:t>They are easy to make, and hard to do wrong. </a:t>
            </a:r>
            <a:endParaRPr lang="en-US" sz="2000" dirty="0" smtClean="0"/>
          </a:p>
          <a:p>
            <a:pPr>
              <a:defRPr/>
            </a:pPr>
            <a:r>
              <a:rPr lang="en-US" sz="2000" dirty="0" smtClean="0"/>
              <a:t>They </a:t>
            </a:r>
            <a:r>
              <a:rPr lang="en-US" sz="2000" dirty="0"/>
              <a:t>basically just need to warm enough to melt the cheese, but if you want them toasty just get them closer to the fire or leave them there longer.</a:t>
            </a:r>
          </a:p>
          <a:p>
            <a:pPr eaLnBrk="1" hangingPunct="1">
              <a:defRPr/>
            </a:pPr>
            <a:endParaRPr lang="ru-RU" sz="2000" dirty="0" smtClean="0">
              <a:solidFill>
                <a:schemeClr val="tx1">
                  <a:lumMod val="95000"/>
                  <a:lumOff val="5000"/>
                </a:schemeClr>
              </a:solidFill>
            </a:endParaRPr>
          </a:p>
        </p:txBody>
      </p:sp>
      <p:grpSp>
        <p:nvGrpSpPr>
          <p:cNvPr id="2" name="Group 1"/>
          <p:cNvGrpSpPr>
            <a:grpSpLocks noChangeAspect="1"/>
          </p:cNvGrpSpPr>
          <p:nvPr/>
        </p:nvGrpSpPr>
        <p:grpSpPr>
          <a:xfrm>
            <a:off x="6400800" y="1143000"/>
            <a:ext cx="2543811" cy="4250421"/>
            <a:chOff x="6462094" y="1159779"/>
            <a:chExt cx="1980406" cy="3309035"/>
          </a:xfrm>
        </p:grpSpPr>
        <p:pic>
          <p:nvPicPr>
            <p:cNvPr id="5"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b="46556"/>
            <a:stretch/>
          </p:blipFill>
          <p:spPr bwMode="auto">
            <a:xfrm>
              <a:off x="6462094" y="1159779"/>
              <a:ext cx="1980406" cy="2116822"/>
            </a:xfrm>
            <a:prstGeom prst="rect">
              <a:avLst/>
            </a:prstGeom>
            <a:noFill/>
            <a:ln w="9525">
              <a:noFill/>
              <a:miter lim="800000"/>
              <a:headEnd/>
              <a:tailEnd/>
            </a:ln>
            <a:effectLst/>
          </p:spPr>
        </p:pic>
        <p:pic>
          <p:nvPicPr>
            <p:cNvPr id="6"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t="69900"/>
            <a:stretch/>
          </p:blipFill>
          <p:spPr bwMode="auto">
            <a:xfrm>
              <a:off x="6462094" y="3276601"/>
              <a:ext cx="1980406" cy="1192213"/>
            </a:xfrm>
            <a:prstGeom prst="rect">
              <a:avLst/>
            </a:prstGeom>
            <a:noFill/>
            <a:ln w="9525">
              <a:noFill/>
              <a:miter lim="800000"/>
              <a:headEnd/>
              <a:tailEnd/>
            </a:ln>
            <a:effectLst/>
          </p:spPr>
        </p:pic>
      </p:grpSp>
    </p:spTree>
    <p:extLst>
      <p:ext uri="{BB962C8B-B14F-4D97-AF65-F5344CB8AC3E}">
        <p14:creationId xmlns:p14="http://schemas.microsoft.com/office/powerpoint/2010/main" val="705902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Pizza Sub in Foil</a:t>
            </a:r>
            <a:endParaRPr lang="en-US" kern="0" dirty="0"/>
          </a:p>
        </p:txBody>
      </p:sp>
      <p:sp>
        <p:nvSpPr>
          <p:cNvPr id="6" name="Content Placeholder 5"/>
          <p:cNvSpPr>
            <a:spLocks noGrp="1"/>
          </p:cNvSpPr>
          <p:nvPr>
            <p:ph idx="1"/>
          </p:nvPr>
        </p:nvSpPr>
        <p:spPr>
          <a:xfrm>
            <a:off x="685800" y="1955800"/>
            <a:ext cx="8134350" cy="4570413"/>
          </a:xfrm>
        </p:spPr>
        <p:txBody>
          <a:bodyPr/>
          <a:lstStyle/>
          <a:p>
            <a:r>
              <a:rPr lang="en-US" sz="2400" dirty="0" smtClean="0"/>
              <a:t>Ingredients:</a:t>
            </a:r>
            <a:endParaRPr lang="en-US" sz="2400" dirty="0"/>
          </a:p>
          <a:p>
            <a:pPr lvl="1"/>
            <a:r>
              <a:rPr lang="en-US" sz="2000" b="0" dirty="0"/>
              <a:t>1 loaf of </a:t>
            </a:r>
            <a:r>
              <a:rPr lang="en-US" sz="2000" b="0" dirty="0" smtClean="0"/>
              <a:t>French </a:t>
            </a:r>
            <a:r>
              <a:rPr lang="en-US" sz="2000" b="0" dirty="0"/>
              <a:t>bread</a:t>
            </a:r>
          </a:p>
          <a:p>
            <a:pPr lvl="1"/>
            <a:r>
              <a:rPr lang="en-US" sz="2000" b="0" dirty="0"/>
              <a:t>1/2 can (100ml) of pizza sauce</a:t>
            </a:r>
          </a:p>
          <a:p>
            <a:pPr lvl="1"/>
            <a:r>
              <a:rPr lang="en-US" sz="2000" b="0" dirty="0"/>
              <a:t>150 g pepperoni, sliced</a:t>
            </a:r>
          </a:p>
          <a:p>
            <a:pPr lvl="1"/>
            <a:r>
              <a:rPr lang="en-US" sz="2000" b="0" dirty="0"/>
              <a:t>9 slices (60g) </a:t>
            </a:r>
            <a:r>
              <a:rPr lang="en-US" sz="2000" b="0" dirty="0" smtClean="0"/>
              <a:t>mozzarella </a:t>
            </a:r>
            <a:r>
              <a:rPr lang="en-US" sz="2000" b="0" dirty="0"/>
              <a:t>cheese</a:t>
            </a:r>
          </a:p>
          <a:p>
            <a:pPr lvl="1"/>
            <a:r>
              <a:rPr lang="en-US" sz="2000" b="0" dirty="0" smtClean="0"/>
              <a:t>Aluminum foil</a:t>
            </a:r>
            <a:endParaRPr lang="en-US" sz="2000" b="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0000" r="14166"/>
          <a:stretch/>
        </p:blipFill>
        <p:spPr>
          <a:xfrm>
            <a:off x="5472567" y="1955800"/>
            <a:ext cx="3382537" cy="2971800"/>
          </a:xfrm>
          <a:prstGeom prst="rect">
            <a:avLst/>
          </a:prstGeom>
        </p:spPr>
      </p:pic>
    </p:spTree>
    <p:extLst>
      <p:ext uri="{BB962C8B-B14F-4D97-AF65-F5344CB8AC3E}">
        <p14:creationId xmlns:p14="http://schemas.microsoft.com/office/powerpoint/2010/main" val="4193170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Pizza Sub in Foil</a:t>
            </a:r>
            <a:endParaRPr lang="en-US" kern="0" dirty="0"/>
          </a:p>
        </p:txBody>
      </p:sp>
      <p:sp>
        <p:nvSpPr>
          <p:cNvPr id="6" name="Content Placeholder 5"/>
          <p:cNvSpPr>
            <a:spLocks noGrp="1"/>
          </p:cNvSpPr>
          <p:nvPr>
            <p:ph idx="1"/>
          </p:nvPr>
        </p:nvSpPr>
        <p:spPr>
          <a:xfrm>
            <a:off x="685800" y="1955800"/>
            <a:ext cx="5867400" cy="4902200"/>
          </a:xfrm>
        </p:spPr>
        <p:txBody>
          <a:bodyPr/>
          <a:lstStyle/>
          <a:p>
            <a:r>
              <a:rPr lang="en-US" sz="2400" dirty="0" smtClean="0"/>
              <a:t>Instructions:</a:t>
            </a:r>
            <a:endParaRPr lang="en-US" sz="2400" dirty="0"/>
          </a:p>
          <a:p>
            <a:pPr marL="914400" lvl="1" indent="-457200">
              <a:buFont typeface="+mj-lt"/>
              <a:buAutoNum type="arabicPeriod"/>
            </a:pPr>
            <a:r>
              <a:rPr lang="en-US" sz="2000" b="0" dirty="0"/>
              <a:t>Cut the </a:t>
            </a:r>
            <a:r>
              <a:rPr lang="en-US" sz="2000" b="0" dirty="0" smtClean="0"/>
              <a:t>French </a:t>
            </a:r>
            <a:r>
              <a:rPr lang="en-US" sz="2000" b="0" dirty="0"/>
              <a:t>bread in half lengthwise</a:t>
            </a:r>
            <a:r>
              <a:rPr lang="en-US" sz="2000" b="0" dirty="0" smtClean="0"/>
              <a:t>.</a:t>
            </a:r>
          </a:p>
          <a:p>
            <a:pPr marL="914400" lvl="1" indent="-457200">
              <a:buFont typeface="+mj-lt"/>
              <a:buAutoNum type="arabicPeriod"/>
            </a:pPr>
            <a:r>
              <a:rPr lang="en-US" sz="2000" b="0" dirty="0"/>
              <a:t>Spread pizza sauce on both sides of the bread</a:t>
            </a:r>
            <a:r>
              <a:rPr lang="en-US" sz="2000" b="0" dirty="0" smtClean="0"/>
              <a:t>.</a:t>
            </a:r>
          </a:p>
          <a:p>
            <a:pPr marL="914400" lvl="1" indent="-457200">
              <a:buFont typeface="+mj-lt"/>
              <a:buAutoNum type="arabicPeriod"/>
            </a:pPr>
            <a:r>
              <a:rPr lang="en-US" sz="2000" b="0" dirty="0"/>
              <a:t>Layer pepperoni and cheese alternatingly on the bread</a:t>
            </a:r>
            <a:r>
              <a:rPr lang="en-US" sz="2000" b="0" dirty="0" smtClean="0"/>
              <a:t>.</a:t>
            </a:r>
          </a:p>
          <a:p>
            <a:pPr marL="914400" lvl="1" indent="-457200">
              <a:buFont typeface="+mj-lt"/>
              <a:buAutoNum type="arabicPeriod"/>
            </a:pPr>
            <a:r>
              <a:rPr lang="en-US" sz="2000" b="0" dirty="0"/>
              <a:t>Sandwich the ingredients between the two sides of the bread and wrap in </a:t>
            </a:r>
            <a:r>
              <a:rPr lang="en-US" sz="2000" b="0" dirty="0" smtClean="0"/>
              <a:t>aluminum foil.</a:t>
            </a:r>
          </a:p>
          <a:p>
            <a:pPr marL="914400" lvl="1" indent="-457200">
              <a:buFont typeface="+mj-lt"/>
              <a:buAutoNum type="arabicPeriod"/>
            </a:pPr>
            <a:r>
              <a:rPr lang="en-US" sz="2000" b="0" dirty="0"/>
              <a:t>Place over the campfire or </a:t>
            </a:r>
            <a:r>
              <a:rPr lang="en-US" sz="2000" b="0" dirty="0" smtClean="0"/>
              <a:t>barbeque </a:t>
            </a:r>
            <a:r>
              <a:rPr lang="en-US" sz="2000" b="0" dirty="0"/>
              <a:t>for 15 mins or until warmed through and melted</a:t>
            </a:r>
            <a:r>
              <a:rPr lang="en-US" sz="2000" b="0" dirty="0" smtClean="0"/>
              <a:t>.</a:t>
            </a:r>
          </a:p>
          <a:p>
            <a:pPr marL="914400" lvl="1" indent="-457200">
              <a:buFont typeface="+mj-lt"/>
              <a:buAutoNum type="arabicPeriod"/>
            </a:pPr>
            <a:r>
              <a:rPr lang="en-US" sz="2000" b="0" dirty="0"/>
              <a:t>Cut into sandwich sized servings.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167" r="49166"/>
          <a:stretch/>
        </p:blipFill>
        <p:spPr>
          <a:xfrm>
            <a:off x="6553200" y="1955800"/>
            <a:ext cx="2172153" cy="4570095"/>
          </a:xfrm>
          <a:prstGeom prst="rect">
            <a:avLst/>
          </a:prstGeom>
        </p:spPr>
      </p:pic>
    </p:spTree>
    <p:extLst>
      <p:ext uri="{BB962C8B-B14F-4D97-AF65-F5344CB8AC3E}">
        <p14:creationId xmlns:p14="http://schemas.microsoft.com/office/powerpoint/2010/main" val="1864007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6553200" cy="723900"/>
          </a:xfrm>
        </p:spPr>
        <p:txBody>
          <a:bodyPr/>
          <a:lstStyle/>
          <a:p>
            <a:pPr eaLnBrk="1" hangingPunct="1">
              <a:defRPr/>
            </a:pPr>
            <a:r>
              <a:rPr lang="en-US" dirty="0" smtClean="0">
                <a:solidFill>
                  <a:srgbClr val="CC3300"/>
                </a:solidFill>
              </a:rPr>
              <a:t>Pie Iron Pizza</a:t>
            </a:r>
            <a:endParaRPr lang="ru-RU" dirty="0" smtClean="0">
              <a:solidFill>
                <a:srgbClr val="CC3300"/>
              </a:solidFill>
            </a:endParaRPr>
          </a:p>
        </p:txBody>
      </p:sp>
      <p:sp>
        <p:nvSpPr>
          <p:cNvPr id="114691" name="Rectangle 3"/>
          <p:cNvSpPr>
            <a:spLocks noGrp="1" noChangeArrowheads="1"/>
          </p:cNvSpPr>
          <p:nvPr>
            <p:ph type="body" idx="1"/>
          </p:nvPr>
        </p:nvSpPr>
        <p:spPr>
          <a:xfrm>
            <a:off x="1908175" y="1052513"/>
            <a:ext cx="3425825" cy="5473700"/>
          </a:xfrm>
        </p:spPr>
        <p:txBody>
          <a:bodyPr/>
          <a:lstStyle/>
          <a:p>
            <a:pPr>
              <a:defRPr/>
            </a:pPr>
            <a:r>
              <a:rPr lang="en-US" sz="2000" dirty="0"/>
              <a:t>You’ll need hot coals for </a:t>
            </a:r>
            <a:r>
              <a:rPr lang="en-US" sz="2000" dirty="0" smtClean="0"/>
              <a:t>pie iron pizzas, </a:t>
            </a:r>
            <a:r>
              <a:rPr lang="en-US" sz="2000" dirty="0"/>
              <a:t>so start your fire a little early. </a:t>
            </a:r>
            <a:endParaRPr lang="en-US" sz="2000" dirty="0" smtClean="0"/>
          </a:p>
          <a:p>
            <a:pPr>
              <a:defRPr/>
            </a:pPr>
            <a:r>
              <a:rPr lang="en-US" sz="2000" dirty="0" smtClean="0"/>
              <a:t>You’ll </a:t>
            </a:r>
            <a:r>
              <a:rPr lang="en-US" sz="2000" dirty="0"/>
              <a:t>want it to have time to burn down a little bit, leaving behind nice toasty coals.</a:t>
            </a:r>
          </a:p>
          <a:p>
            <a:pPr eaLnBrk="1" hangingPunct="1">
              <a:defRPr/>
            </a:pPr>
            <a:endParaRPr lang="ru-RU" sz="2000" dirty="0" smtClean="0">
              <a:solidFill>
                <a:schemeClr val="tx1">
                  <a:lumMod val="95000"/>
                  <a:lumOff val="5000"/>
                </a:schemeClr>
              </a:solidFill>
            </a:endParaRPr>
          </a:p>
        </p:txBody>
      </p:sp>
      <p:pic>
        <p:nvPicPr>
          <p:cNvPr id="3" name="Picture 2"/>
          <p:cNvPicPr>
            <a:picLocks noChangeAspect="1"/>
          </p:cNvPicPr>
          <p:nvPr/>
        </p:nvPicPr>
        <p:blipFill>
          <a:blip r:embed="rId3"/>
          <a:stretch>
            <a:fillRect/>
          </a:stretch>
        </p:blipFill>
        <p:spPr>
          <a:xfrm>
            <a:off x="5368255" y="1018957"/>
            <a:ext cx="3538758" cy="3562350"/>
          </a:xfrm>
          <a:prstGeom prst="rect">
            <a:avLst/>
          </a:prstGeom>
        </p:spPr>
      </p:pic>
    </p:spTree>
    <p:extLst>
      <p:ext uri="{BB962C8B-B14F-4D97-AF65-F5344CB8AC3E}">
        <p14:creationId xmlns:p14="http://schemas.microsoft.com/office/powerpoint/2010/main" val="2763221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3733800" cy="4570413"/>
          </a:xfrm>
        </p:spPr>
        <p:txBody>
          <a:bodyPr/>
          <a:lstStyle/>
          <a:p>
            <a:r>
              <a:rPr lang="en-US" sz="2400" dirty="0" smtClean="0"/>
              <a:t>Ingredients:</a:t>
            </a:r>
          </a:p>
          <a:p>
            <a:pPr lvl="1"/>
            <a:r>
              <a:rPr lang="en-US" sz="2000" b="0" dirty="0"/>
              <a:t>2 slices White </a:t>
            </a:r>
            <a:r>
              <a:rPr lang="en-US" sz="2000" b="0" dirty="0" smtClean="0"/>
              <a:t>Bread or Pizza Dough</a:t>
            </a:r>
            <a:endParaRPr lang="en-US" sz="2000" b="0" dirty="0"/>
          </a:p>
          <a:p>
            <a:pPr lvl="1"/>
            <a:r>
              <a:rPr lang="en-US" sz="2000" b="0" dirty="0"/>
              <a:t>1/4 cup Shredded Mozzarella Cheese</a:t>
            </a:r>
          </a:p>
          <a:p>
            <a:pPr lvl="1"/>
            <a:r>
              <a:rPr lang="en-US" sz="2000" b="0" dirty="0"/>
              <a:t>1/4 cup </a:t>
            </a:r>
            <a:r>
              <a:rPr lang="en-US" sz="2000" b="0" dirty="0" smtClean="0"/>
              <a:t>Pizza </a:t>
            </a:r>
            <a:r>
              <a:rPr lang="en-US" sz="2000" b="0" dirty="0"/>
              <a:t>Sauce</a:t>
            </a:r>
          </a:p>
          <a:p>
            <a:pPr lvl="1"/>
            <a:r>
              <a:rPr lang="en-US" sz="2000" b="0" dirty="0"/>
              <a:t>6 Pepperoni Slices</a:t>
            </a:r>
          </a:p>
          <a:p>
            <a:pPr lvl="1"/>
            <a:r>
              <a:rPr lang="en-US" sz="2000" b="0" dirty="0"/>
              <a:t>Spreadable Butter</a:t>
            </a:r>
          </a:p>
          <a:p>
            <a:pPr lvl="1"/>
            <a:r>
              <a:rPr lang="en-US" sz="2000" b="0" dirty="0"/>
              <a:t>Optional Oregano</a:t>
            </a:r>
          </a:p>
          <a:p>
            <a:pPr lvl="1"/>
            <a:endParaRPr lang="en-US" sz="2000" b="0" dirty="0"/>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Pie Iron Pizza</a:t>
            </a:r>
            <a:endParaRPr lang="en-US" kern="0" dirty="0"/>
          </a:p>
        </p:txBody>
      </p:sp>
      <p:pic>
        <p:nvPicPr>
          <p:cNvPr id="5" name="Picture 4"/>
          <p:cNvPicPr>
            <a:picLocks noChangeAspect="1"/>
          </p:cNvPicPr>
          <p:nvPr/>
        </p:nvPicPr>
        <p:blipFill>
          <a:blip r:embed="rId2"/>
          <a:stretch>
            <a:fillRect/>
          </a:stretch>
        </p:blipFill>
        <p:spPr>
          <a:xfrm>
            <a:off x="4324916" y="1955801"/>
            <a:ext cx="4533637" cy="3301999"/>
          </a:xfrm>
          <a:prstGeom prst="rect">
            <a:avLst/>
          </a:prstGeom>
        </p:spPr>
      </p:pic>
    </p:spTree>
    <p:extLst>
      <p:ext uri="{BB962C8B-B14F-4D97-AF65-F5344CB8AC3E}">
        <p14:creationId xmlns:p14="http://schemas.microsoft.com/office/powerpoint/2010/main" val="1456344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4572000" cy="4570413"/>
          </a:xfrm>
        </p:spPr>
        <p:txBody>
          <a:bodyPr/>
          <a:lstStyle/>
          <a:p>
            <a:r>
              <a:rPr lang="en-US" sz="2400" dirty="0" smtClean="0"/>
              <a:t>Instructions:</a:t>
            </a:r>
          </a:p>
          <a:p>
            <a:pPr marL="914400" lvl="1" indent="-457200">
              <a:buFont typeface="+mj-lt"/>
              <a:buAutoNum type="arabicPeriod"/>
            </a:pPr>
            <a:r>
              <a:rPr lang="en-US" sz="2000" b="0" dirty="0"/>
              <a:t>Spray your pie irons with cooking spray.</a:t>
            </a:r>
          </a:p>
          <a:p>
            <a:pPr marL="914400" lvl="1" indent="-457200">
              <a:buFont typeface="+mj-lt"/>
              <a:buAutoNum type="arabicPeriod"/>
            </a:pPr>
            <a:r>
              <a:rPr lang="en-US" sz="2000" b="0" dirty="0"/>
              <a:t>Line one side with your chosen dough, whether that’s a piece of </a:t>
            </a:r>
            <a:r>
              <a:rPr lang="en-US" sz="2000" b="0" dirty="0" smtClean="0"/>
              <a:t>buttered bread </a:t>
            </a:r>
            <a:r>
              <a:rPr lang="en-US" sz="2000" b="0" dirty="0"/>
              <a:t>or pizza dough cut to shape (If using dough, cut it into one long rectangular shape which you’ll fold over to create a pocket).</a:t>
            </a:r>
          </a:p>
          <a:p>
            <a:pPr marL="914400" lvl="1" indent="-457200">
              <a:buFont typeface="+mj-lt"/>
              <a:buAutoNum type="arabicPeriod"/>
            </a:pPr>
            <a:r>
              <a:rPr lang="en-US" sz="2000" b="0" dirty="0"/>
              <a:t>Fill with your sauce and toppings</a:t>
            </a:r>
            <a:r>
              <a:rPr lang="en-US" sz="2000" b="0" dirty="0" smtClean="0"/>
              <a:t>!</a:t>
            </a:r>
            <a:endParaRPr lang="en-US" sz="2000" b="0" dirty="0"/>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Pie Iron Pizza</a:t>
            </a:r>
            <a:endParaRPr lang="en-US" kern="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0171" y="2133600"/>
            <a:ext cx="3733800" cy="2489200"/>
          </a:xfrm>
          <a:prstGeom prst="rect">
            <a:avLst/>
          </a:prstGeom>
        </p:spPr>
      </p:pic>
    </p:spTree>
    <p:extLst>
      <p:ext uri="{BB962C8B-B14F-4D97-AF65-F5344CB8AC3E}">
        <p14:creationId xmlns:p14="http://schemas.microsoft.com/office/powerpoint/2010/main" val="117110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134350" cy="4240213"/>
          </a:xfrm>
        </p:spPr>
        <p:txBody>
          <a:bodyPr/>
          <a:lstStyle/>
          <a:p>
            <a:r>
              <a:rPr lang="en-US" sz="2400" dirty="0" smtClean="0"/>
              <a:t>Ingredients:</a:t>
            </a:r>
          </a:p>
          <a:p>
            <a:pPr lvl="1"/>
            <a:r>
              <a:rPr lang="en-US" sz="2000" b="0" dirty="0"/>
              <a:t>Refrigerated pizza dough (the kind you roll out from a can</a:t>
            </a:r>
            <a:r>
              <a:rPr lang="en-US" sz="2000" b="0" dirty="0" smtClean="0"/>
              <a:t>)</a:t>
            </a:r>
          </a:p>
          <a:p>
            <a:pPr lvl="1"/>
            <a:r>
              <a:rPr lang="en-US" sz="2000" b="0" dirty="0" smtClean="0"/>
              <a:t>1 </a:t>
            </a:r>
            <a:r>
              <a:rPr lang="en-US" sz="2000" b="0" dirty="0"/>
              <a:t>cup pizza </a:t>
            </a:r>
            <a:r>
              <a:rPr lang="en-US" sz="2000" b="0" dirty="0" smtClean="0"/>
              <a:t>sauce</a:t>
            </a:r>
          </a:p>
          <a:p>
            <a:pPr lvl="1"/>
            <a:r>
              <a:rPr lang="en-US" sz="2000" b="0" dirty="0" smtClean="0"/>
              <a:t>1 </a:t>
            </a:r>
            <a:r>
              <a:rPr lang="en-US" sz="2000" b="0" dirty="0"/>
              <a:t>cup shredded </a:t>
            </a:r>
            <a:r>
              <a:rPr lang="en-US" sz="2000" b="0" dirty="0" smtClean="0"/>
              <a:t>cheese</a:t>
            </a:r>
          </a:p>
          <a:p>
            <a:pPr lvl="1"/>
            <a:r>
              <a:rPr lang="en-US" sz="2000" b="0" dirty="0" smtClean="0"/>
              <a:t>½ </a:t>
            </a:r>
            <a:r>
              <a:rPr lang="en-US" sz="2000" b="0" dirty="0"/>
              <a:t>cup favorite toppings - pepperoni </a:t>
            </a:r>
            <a:r>
              <a:rPr lang="en-US" sz="2000" b="0" dirty="0" smtClean="0"/>
              <a:t>slices, </a:t>
            </a:r>
            <a:r>
              <a:rPr lang="en-US" sz="2000" b="0" dirty="0"/>
              <a:t>cooked chicken, ham or bacon, peppers, mushrooms </a:t>
            </a:r>
            <a:r>
              <a:rPr lang="en-US" sz="2000" b="0" dirty="0" smtClean="0"/>
              <a:t>(Don’t </a:t>
            </a:r>
            <a:r>
              <a:rPr lang="en-US" sz="2000" b="0" dirty="0"/>
              <a:t>go overboard on toppings as this gets </a:t>
            </a:r>
            <a:r>
              <a:rPr lang="en-US" sz="2000" b="0" dirty="0" smtClean="0"/>
              <a:t>rolled)</a:t>
            </a:r>
          </a:p>
          <a:p>
            <a:pPr lvl="1"/>
            <a:r>
              <a:rPr lang="en-US" sz="2000" b="0" dirty="0" smtClean="0"/>
              <a:t>2 </a:t>
            </a:r>
            <a:r>
              <a:rPr lang="en-US" sz="2000" b="0" dirty="0"/>
              <a:t>tbsp. melted </a:t>
            </a:r>
            <a:r>
              <a:rPr lang="en-US" sz="2000" b="0" dirty="0" smtClean="0"/>
              <a:t>butter</a:t>
            </a:r>
          </a:p>
          <a:p>
            <a:pPr lvl="1"/>
            <a:r>
              <a:rPr lang="en-US" sz="2000" b="0" dirty="0" smtClean="0"/>
              <a:t>A </a:t>
            </a:r>
            <a:r>
              <a:rPr lang="en-US" sz="2000" b="0" dirty="0"/>
              <a:t>good sprinkle of herbs and spices - oregano basil, garlic, salt, etc. for the </a:t>
            </a:r>
            <a:r>
              <a:rPr lang="en-US" sz="2000" b="0" dirty="0" smtClean="0"/>
              <a:t>top</a:t>
            </a:r>
            <a:r>
              <a:rPr lang="en-US" b="1" dirty="0"/>
              <a:t/>
            </a:r>
            <a:br>
              <a:rPr lang="en-US" b="1" dirty="0"/>
            </a:br>
            <a:endParaRPr lang="en-US" sz="4400" b="0" dirty="0"/>
          </a:p>
        </p:txBody>
      </p:sp>
      <p:sp>
        <p:nvSpPr>
          <p:cNvPr id="6" name="Title 1"/>
          <p:cNvSpPr>
            <a:spLocks noGrp="1"/>
          </p:cNvSpPr>
          <p:nvPr>
            <p:ph type="title"/>
          </p:nvPr>
        </p:nvSpPr>
        <p:spPr>
          <a:xfrm>
            <a:off x="685800" y="1447800"/>
            <a:ext cx="8458200" cy="508000"/>
          </a:xfrm>
        </p:spPr>
        <p:txBody>
          <a:bodyPr/>
          <a:lstStyle/>
          <a:p>
            <a:r>
              <a:rPr lang="en-US" dirty="0" smtClean="0"/>
              <a:t>Campfire Pizza Logs</a:t>
            </a:r>
            <a:endParaRPr lang="en-US" dirty="0"/>
          </a:p>
        </p:txBody>
      </p:sp>
    </p:spTree>
    <p:extLst>
      <p:ext uri="{BB962C8B-B14F-4D97-AF65-F5344CB8AC3E}">
        <p14:creationId xmlns:p14="http://schemas.microsoft.com/office/powerpoint/2010/main" val="3542122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5486400" cy="4570413"/>
          </a:xfrm>
        </p:spPr>
        <p:txBody>
          <a:bodyPr/>
          <a:lstStyle/>
          <a:p>
            <a:r>
              <a:rPr lang="en-US" sz="2400" dirty="0" smtClean="0"/>
              <a:t>Instructions (continued):</a:t>
            </a:r>
          </a:p>
          <a:p>
            <a:pPr marL="914400" lvl="1" indent="-457200">
              <a:buFont typeface="+mj-lt"/>
              <a:buAutoNum type="arabicPeriod" startAt="4"/>
            </a:pPr>
            <a:r>
              <a:rPr lang="en-US" sz="2000" b="0" dirty="0" smtClean="0"/>
              <a:t>Top </a:t>
            </a:r>
            <a:r>
              <a:rPr lang="en-US" sz="2000" b="0" dirty="0"/>
              <a:t>with another piece of </a:t>
            </a:r>
            <a:r>
              <a:rPr lang="en-US" sz="2000" b="0" dirty="0" smtClean="0"/>
              <a:t>buttered bread </a:t>
            </a:r>
            <a:r>
              <a:rPr lang="en-US" sz="2000" b="0" dirty="0"/>
              <a:t>or fold the dough over the top of your ingredients. If you’re working with dough, pinch the sides closed.</a:t>
            </a:r>
          </a:p>
          <a:p>
            <a:pPr marL="914400" lvl="1" indent="-457200">
              <a:buFont typeface="+mj-lt"/>
              <a:buAutoNum type="arabicPeriod" startAt="4"/>
            </a:pPr>
            <a:r>
              <a:rPr lang="en-US" sz="2000" b="0" dirty="0"/>
              <a:t>Close up campfire pie iron, and cook over hot coals for 1 minute - 1 minute 30 seconds on each side </a:t>
            </a:r>
            <a:r>
              <a:rPr lang="en-US" sz="2000" b="0" dirty="0" smtClean="0"/>
              <a:t>(2 </a:t>
            </a:r>
            <a:r>
              <a:rPr lang="en-US" sz="2000" b="0" dirty="0"/>
              <a:t>- 3 minutes </a:t>
            </a:r>
            <a:r>
              <a:rPr lang="en-US" sz="2000" b="0" dirty="0" smtClean="0"/>
              <a:t>total). Check to see if done.</a:t>
            </a:r>
          </a:p>
          <a:p>
            <a:pPr marL="914400" lvl="1" indent="-457200">
              <a:buFont typeface="+mj-lt"/>
              <a:buAutoNum type="arabicPeriod" startAt="4"/>
            </a:pPr>
            <a:r>
              <a:rPr lang="en-US" sz="2000" b="0" dirty="0"/>
              <a:t>Once done, carefully open up pie iron, remove your pizza pie, transfer to a plate, and ENJOY</a:t>
            </a:r>
            <a:r>
              <a:rPr lang="en-US" sz="2000" b="0" dirty="0" smtClean="0"/>
              <a:t>!</a:t>
            </a:r>
          </a:p>
          <a:p>
            <a:pPr marL="914400" lvl="1" indent="-457200">
              <a:buFont typeface="+mj-lt"/>
              <a:buAutoNum type="arabicPeriod" startAt="4"/>
            </a:pPr>
            <a:r>
              <a:rPr lang="en-US" sz="2000" b="0" dirty="0" smtClean="0"/>
              <a:t>They’ll </a:t>
            </a:r>
            <a:r>
              <a:rPr lang="en-US" sz="2000" b="0" dirty="0"/>
              <a:t>be very hot! Let them cool!</a:t>
            </a:r>
          </a:p>
          <a:p>
            <a:pPr lvl="1"/>
            <a:endParaRPr lang="en-US" sz="2000" b="0" dirty="0"/>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Pie Iron Pizza</a:t>
            </a:r>
            <a:endParaRPr lang="en-US" kern="0" dirty="0"/>
          </a:p>
        </p:txBody>
      </p:sp>
      <p:pic>
        <p:nvPicPr>
          <p:cNvPr id="2" name="Picture 1"/>
          <p:cNvPicPr>
            <a:picLocks noChangeAspect="1"/>
          </p:cNvPicPr>
          <p:nvPr/>
        </p:nvPicPr>
        <p:blipFill>
          <a:blip r:embed="rId2"/>
          <a:stretch>
            <a:fillRect/>
          </a:stretch>
        </p:blipFill>
        <p:spPr>
          <a:xfrm>
            <a:off x="6388665" y="2057400"/>
            <a:ext cx="2462670" cy="3505200"/>
          </a:xfrm>
          <a:prstGeom prst="rect">
            <a:avLst/>
          </a:prstGeom>
        </p:spPr>
      </p:pic>
    </p:spTree>
    <p:extLst>
      <p:ext uri="{BB962C8B-B14F-4D97-AF65-F5344CB8AC3E}">
        <p14:creationId xmlns:p14="http://schemas.microsoft.com/office/powerpoint/2010/main" val="1154015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6553200" cy="723900"/>
          </a:xfrm>
        </p:spPr>
        <p:txBody>
          <a:bodyPr/>
          <a:lstStyle/>
          <a:p>
            <a:pPr eaLnBrk="1" hangingPunct="1">
              <a:defRPr/>
            </a:pPr>
            <a:r>
              <a:rPr lang="en-US" dirty="0" smtClean="0">
                <a:solidFill>
                  <a:srgbClr val="CC3300"/>
                </a:solidFill>
              </a:rPr>
              <a:t>Cast Iron Pan Pizza</a:t>
            </a:r>
            <a:endParaRPr lang="ru-RU" dirty="0" smtClean="0">
              <a:solidFill>
                <a:srgbClr val="CC3300"/>
              </a:solidFill>
            </a:endParaRPr>
          </a:p>
        </p:txBody>
      </p:sp>
      <p:sp>
        <p:nvSpPr>
          <p:cNvPr id="114691" name="Rectangle 3"/>
          <p:cNvSpPr>
            <a:spLocks noGrp="1" noChangeArrowheads="1"/>
          </p:cNvSpPr>
          <p:nvPr>
            <p:ph type="body" idx="1"/>
          </p:nvPr>
        </p:nvSpPr>
        <p:spPr>
          <a:xfrm>
            <a:off x="1908175" y="4648199"/>
            <a:ext cx="6553200" cy="1878013"/>
          </a:xfrm>
        </p:spPr>
        <p:txBody>
          <a:bodyPr/>
          <a:lstStyle/>
          <a:p>
            <a:pPr>
              <a:defRPr/>
            </a:pPr>
            <a:r>
              <a:rPr lang="en-US" sz="2000" dirty="0"/>
              <a:t>Another common method that's similar to the Dutch oven, but is going to </a:t>
            </a:r>
            <a:r>
              <a:rPr lang="en-US" sz="2000" dirty="0" smtClean="0"/>
              <a:t>be lighter and </a:t>
            </a:r>
            <a:r>
              <a:rPr lang="en-US" sz="2000" dirty="0"/>
              <a:t>take up less </a:t>
            </a:r>
            <a:r>
              <a:rPr lang="en-US" sz="2000" dirty="0" smtClean="0"/>
              <a:t>space, is using a cast iron skillet.</a:t>
            </a:r>
          </a:p>
          <a:p>
            <a:pPr>
              <a:defRPr/>
            </a:pPr>
            <a:endParaRPr lang="ru-RU" sz="2000" dirty="0" smtClean="0">
              <a:solidFill>
                <a:schemeClr val="tx1">
                  <a:lumMod val="95000"/>
                  <a:lumOff val="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912813"/>
            <a:ext cx="5007429" cy="3505200"/>
          </a:xfrm>
          <a:prstGeom prst="rect">
            <a:avLst/>
          </a:prstGeom>
        </p:spPr>
      </p:pic>
    </p:spTree>
    <p:extLst>
      <p:ext uri="{BB962C8B-B14F-4D97-AF65-F5344CB8AC3E}">
        <p14:creationId xmlns:p14="http://schemas.microsoft.com/office/powerpoint/2010/main" val="2508449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4876800" cy="4570413"/>
          </a:xfrm>
        </p:spPr>
        <p:txBody>
          <a:bodyPr/>
          <a:lstStyle/>
          <a:p>
            <a:r>
              <a:rPr lang="en-US" sz="2400" dirty="0" smtClean="0"/>
              <a:t>Ingredients:</a:t>
            </a:r>
          </a:p>
          <a:p>
            <a:pPr lvl="1"/>
            <a:r>
              <a:rPr lang="en-US" altLang="en-US" sz="2000" b="0" dirty="0" smtClean="0">
                <a:latin typeface="Arial" panose="020B0604020202020204" pitchFamily="34" charset="0"/>
              </a:rPr>
              <a:t>1 </a:t>
            </a:r>
            <a:r>
              <a:rPr lang="en-US" altLang="en-US" sz="2000" b="0" dirty="0">
                <a:latin typeface="Arial" panose="020B0604020202020204" pitchFamily="34" charset="0"/>
              </a:rPr>
              <a:t>tube of refrigerated pizza dough or frozen pizza </a:t>
            </a:r>
            <a:r>
              <a:rPr lang="en-US" altLang="en-US" sz="2000" b="0" dirty="0" smtClean="0">
                <a:latin typeface="Arial" panose="020B0604020202020204" pitchFamily="34" charset="0"/>
              </a:rPr>
              <a:t>dough</a:t>
            </a:r>
          </a:p>
          <a:p>
            <a:pPr lvl="1"/>
            <a:r>
              <a:rPr lang="en-US" altLang="en-US" sz="2000" b="0" dirty="0" smtClean="0">
                <a:latin typeface="Arial" panose="020B0604020202020204" pitchFamily="34" charset="0"/>
              </a:rPr>
              <a:t>1 </a:t>
            </a:r>
            <a:r>
              <a:rPr lang="en-US" altLang="en-US" sz="2000" b="0" dirty="0">
                <a:latin typeface="Arial" panose="020B0604020202020204" pitchFamily="34" charset="0"/>
              </a:rPr>
              <a:t>jar of pizza </a:t>
            </a:r>
            <a:r>
              <a:rPr lang="en-US" altLang="en-US" sz="2000" b="0" dirty="0" smtClean="0">
                <a:latin typeface="Arial" panose="020B0604020202020204" pitchFamily="34" charset="0"/>
              </a:rPr>
              <a:t>sauce</a:t>
            </a:r>
          </a:p>
          <a:p>
            <a:pPr lvl="1"/>
            <a:r>
              <a:rPr lang="en-US" altLang="en-US" sz="2000" b="0" dirty="0" smtClean="0">
                <a:latin typeface="Arial" panose="020B0604020202020204" pitchFamily="34" charset="0"/>
              </a:rPr>
              <a:t>2 </a:t>
            </a:r>
            <a:r>
              <a:rPr lang="en-US" altLang="en-US" sz="2000" b="0" dirty="0">
                <a:latin typeface="Arial" panose="020B0604020202020204" pitchFamily="34" charset="0"/>
              </a:rPr>
              <a:t>cups of mozzarella </a:t>
            </a:r>
            <a:r>
              <a:rPr lang="en-US" altLang="en-US" sz="2000" b="0" dirty="0" smtClean="0">
                <a:latin typeface="Arial" panose="020B0604020202020204" pitchFamily="34" charset="0"/>
              </a:rPr>
              <a:t>cheese</a:t>
            </a:r>
          </a:p>
          <a:p>
            <a:pPr lvl="1"/>
            <a:r>
              <a:rPr lang="en-US" altLang="en-US" sz="2000" b="0" dirty="0" smtClean="0">
                <a:latin typeface="Arial" panose="020B0604020202020204" pitchFamily="34" charset="0"/>
              </a:rPr>
              <a:t>Your </a:t>
            </a:r>
            <a:r>
              <a:rPr lang="en-US" altLang="en-US" sz="2000" b="0" dirty="0">
                <a:latin typeface="Arial" panose="020B0604020202020204" pitchFamily="34" charset="0"/>
              </a:rPr>
              <a:t>choice of pepperoni mushrooms, vegetables, </a:t>
            </a:r>
            <a:r>
              <a:rPr lang="en-US" altLang="en-US" sz="2000" b="0" dirty="0" smtClean="0">
                <a:latin typeface="Arial" panose="020B0604020202020204" pitchFamily="34" charset="0"/>
              </a:rPr>
              <a:t> or whatever </a:t>
            </a:r>
            <a:r>
              <a:rPr lang="en-US" altLang="en-US" sz="2000" b="0" dirty="0">
                <a:latin typeface="Arial" panose="020B0604020202020204" pitchFamily="34" charset="0"/>
              </a:rPr>
              <a:t>toppings you want! </a:t>
            </a:r>
          </a:p>
          <a:p>
            <a:pPr lvl="1"/>
            <a:endParaRPr lang="en-US" sz="2000" b="0" dirty="0"/>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Cast Iron Pan Pizza</a:t>
            </a:r>
            <a:endParaRPr lang="en-US" kern="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955800"/>
            <a:ext cx="3014133" cy="4521200"/>
          </a:xfrm>
          <a:prstGeom prst="rect">
            <a:avLst/>
          </a:prstGeom>
        </p:spPr>
      </p:pic>
    </p:spTree>
    <p:extLst>
      <p:ext uri="{BB962C8B-B14F-4D97-AF65-F5344CB8AC3E}">
        <p14:creationId xmlns:p14="http://schemas.microsoft.com/office/powerpoint/2010/main" val="241962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5645150" cy="4570413"/>
          </a:xfrm>
        </p:spPr>
        <p:txBody>
          <a:bodyPr/>
          <a:lstStyle/>
          <a:p>
            <a:r>
              <a:rPr lang="en-US" sz="2400" dirty="0" smtClean="0"/>
              <a:t>Instructions:</a:t>
            </a:r>
          </a:p>
          <a:p>
            <a:pPr marL="914400" lvl="1" indent="-457200">
              <a:buFont typeface="+mj-lt"/>
              <a:buAutoNum type="arabicPeriod"/>
            </a:pPr>
            <a:r>
              <a:rPr lang="en-US" altLang="en-US" sz="2000" b="0" dirty="0" smtClean="0">
                <a:latin typeface="Arial" panose="020B0604020202020204" pitchFamily="34" charset="0"/>
              </a:rPr>
              <a:t>Oil </a:t>
            </a:r>
            <a:r>
              <a:rPr lang="en-US" altLang="en-US" sz="2000" b="0" dirty="0">
                <a:latin typeface="Arial" panose="020B0604020202020204" pitchFamily="34" charset="0"/>
              </a:rPr>
              <a:t>a cast iron pan ( or baking sheet, pizza stone etc</a:t>
            </a:r>
            <a:r>
              <a:rPr lang="en-US" altLang="en-US" sz="2000" b="0" dirty="0" smtClean="0">
                <a:latin typeface="Arial" panose="020B0604020202020204" pitchFamily="34" charset="0"/>
              </a:rPr>
              <a:t>.)</a:t>
            </a:r>
          </a:p>
          <a:p>
            <a:pPr marL="914400" lvl="1" indent="-457200">
              <a:buFont typeface="+mj-lt"/>
              <a:buAutoNum type="arabicPeriod"/>
            </a:pPr>
            <a:r>
              <a:rPr lang="en-US" altLang="en-US" sz="2000" b="0" dirty="0" smtClean="0">
                <a:latin typeface="Arial" panose="020B0604020202020204" pitchFamily="34" charset="0"/>
              </a:rPr>
              <a:t>Take </a:t>
            </a:r>
            <a:r>
              <a:rPr lang="en-US" altLang="en-US" sz="2000" b="0" dirty="0">
                <a:latin typeface="Arial" panose="020B0604020202020204" pitchFamily="34" charset="0"/>
              </a:rPr>
              <a:t>the refrigerated dough and spread in the </a:t>
            </a:r>
            <a:r>
              <a:rPr lang="en-US" altLang="en-US" sz="2000" b="0" dirty="0" smtClean="0">
                <a:latin typeface="Arial" panose="020B0604020202020204" pitchFamily="34" charset="0"/>
              </a:rPr>
              <a:t>pan.</a:t>
            </a:r>
          </a:p>
          <a:p>
            <a:pPr marL="914400" lvl="1" indent="-457200">
              <a:buFont typeface="+mj-lt"/>
              <a:buAutoNum type="arabicPeriod"/>
            </a:pPr>
            <a:r>
              <a:rPr lang="en-US" altLang="en-US" sz="2000" b="0" dirty="0" smtClean="0">
                <a:latin typeface="Arial" panose="020B0604020202020204" pitchFamily="34" charset="0"/>
              </a:rPr>
              <a:t>Place </a:t>
            </a:r>
            <a:r>
              <a:rPr lang="en-US" altLang="en-US" sz="2000" b="0" dirty="0">
                <a:latin typeface="Arial" panose="020B0604020202020204" pitchFamily="34" charset="0"/>
              </a:rPr>
              <a:t>on the fire or the BBQ. Cook until the bottom has </a:t>
            </a:r>
            <a:r>
              <a:rPr lang="en-US" altLang="en-US" sz="2000" b="0" dirty="0" smtClean="0">
                <a:latin typeface="Arial" panose="020B0604020202020204" pitchFamily="34" charset="0"/>
              </a:rPr>
              <a:t>browned. Remove </a:t>
            </a:r>
            <a:r>
              <a:rPr lang="en-US" altLang="en-US" sz="2000" b="0" dirty="0">
                <a:latin typeface="Arial" panose="020B0604020202020204" pitchFamily="34" charset="0"/>
              </a:rPr>
              <a:t>from the fire and flip the crust in the </a:t>
            </a:r>
            <a:r>
              <a:rPr lang="en-US" altLang="en-US" sz="2000" b="0" dirty="0" smtClean="0">
                <a:latin typeface="Arial" panose="020B0604020202020204" pitchFamily="34" charset="0"/>
              </a:rPr>
              <a:t>pan.</a:t>
            </a:r>
          </a:p>
          <a:p>
            <a:pPr lvl="2"/>
            <a:r>
              <a:rPr lang="en-US" sz="1600" b="0" dirty="0"/>
              <a:t>The key to making campfire </a:t>
            </a:r>
            <a:r>
              <a:rPr lang="en-US" sz="1600" b="0" dirty="0" smtClean="0"/>
              <a:t>pan pizza </a:t>
            </a:r>
            <a:r>
              <a:rPr lang="en-US" sz="1600" b="0" dirty="0"/>
              <a:t>is that you have to cook the crust first, flip it in the pan, then add your sauce and toppings. </a:t>
            </a:r>
            <a:endParaRPr lang="en-US" sz="1600" b="0" dirty="0" smtClean="0"/>
          </a:p>
          <a:p>
            <a:pPr lvl="2"/>
            <a:r>
              <a:rPr lang="en-US" sz="1600" b="0" dirty="0" smtClean="0"/>
              <a:t>There </a:t>
            </a:r>
            <a:r>
              <a:rPr lang="en-US" sz="1600" b="0" dirty="0"/>
              <a:t>is nothing worse than gluey, under cooked pizza dough and this method is how you prevent </a:t>
            </a:r>
            <a:r>
              <a:rPr lang="en-US" sz="1600" b="0" dirty="0" smtClean="0"/>
              <a:t>it!</a:t>
            </a:r>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Cast Iron Pan Pizza</a:t>
            </a:r>
            <a:endParaRPr lang="en-US" kern="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0950" y="2209800"/>
            <a:ext cx="2641600" cy="3962400"/>
          </a:xfrm>
          <a:prstGeom prst="rect">
            <a:avLst/>
          </a:prstGeom>
        </p:spPr>
      </p:pic>
    </p:spTree>
    <p:extLst>
      <p:ext uri="{BB962C8B-B14F-4D97-AF65-F5344CB8AC3E}">
        <p14:creationId xmlns:p14="http://schemas.microsoft.com/office/powerpoint/2010/main" val="3192713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8134350" cy="4570413"/>
          </a:xfrm>
        </p:spPr>
        <p:txBody>
          <a:bodyPr/>
          <a:lstStyle/>
          <a:p>
            <a:r>
              <a:rPr lang="en-US" sz="2400" dirty="0" smtClean="0"/>
              <a:t>Instructions (continued):</a:t>
            </a:r>
          </a:p>
          <a:p>
            <a:pPr marL="914400" lvl="1" indent="-457200">
              <a:buFont typeface="+mj-lt"/>
              <a:buAutoNum type="arabicPeriod" startAt="4"/>
            </a:pPr>
            <a:r>
              <a:rPr lang="en-US" altLang="en-US" sz="2000" b="0" dirty="0" smtClean="0">
                <a:latin typeface="Arial" panose="020B0604020202020204" pitchFamily="34" charset="0"/>
              </a:rPr>
              <a:t>Apply pizza </a:t>
            </a:r>
            <a:r>
              <a:rPr lang="en-US" altLang="en-US" sz="2000" b="0" dirty="0">
                <a:latin typeface="Arial" panose="020B0604020202020204" pitchFamily="34" charset="0"/>
              </a:rPr>
              <a:t>sauce, place your toppings on and then cover in </a:t>
            </a:r>
            <a:r>
              <a:rPr lang="en-US" altLang="en-US" sz="2000" b="0" dirty="0" smtClean="0">
                <a:latin typeface="Arial" panose="020B0604020202020204" pitchFamily="34" charset="0"/>
              </a:rPr>
              <a:t>cheese.</a:t>
            </a:r>
          </a:p>
          <a:p>
            <a:pPr marL="914400" lvl="1" indent="-457200">
              <a:buFont typeface="+mj-lt"/>
              <a:buAutoNum type="arabicPeriod" startAt="4"/>
            </a:pPr>
            <a:r>
              <a:rPr lang="en-US" altLang="en-US" sz="2000" b="0" dirty="0" smtClean="0">
                <a:latin typeface="Arial" panose="020B0604020202020204" pitchFamily="34" charset="0"/>
              </a:rPr>
              <a:t>Return </a:t>
            </a:r>
            <a:r>
              <a:rPr lang="en-US" altLang="en-US" sz="2000" b="0" dirty="0">
                <a:latin typeface="Arial" panose="020B0604020202020204" pitchFamily="34" charset="0"/>
              </a:rPr>
              <a:t>to the heat and cook until the crust is done underneath and the toppings are </a:t>
            </a:r>
            <a:r>
              <a:rPr lang="en-US" altLang="en-US" sz="2000" b="0" dirty="0" smtClean="0">
                <a:latin typeface="Arial" panose="020B0604020202020204" pitchFamily="34" charset="0"/>
              </a:rPr>
              <a:t>warm.</a:t>
            </a:r>
          </a:p>
          <a:p>
            <a:pPr marL="914400" lvl="1" indent="-457200">
              <a:buFont typeface="+mj-lt"/>
              <a:buAutoNum type="arabicPeriod" startAt="4"/>
            </a:pPr>
            <a:r>
              <a:rPr lang="en-US" altLang="en-US" sz="2000" b="0" dirty="0" smtClean="0">
                <a:latin typeface="Arial" panose="020B0604020202020204" pitchFamily="34" charset="0"/>
              </a:rPr>
              <a:t>Remove and enjoy!</a:t>
            </a:r>
          </a:p>
          <a:p>
            <a:pPr marL="457200" lvl="1" indent="0">
              <a:buNone/>
            </a:pPr>
            <a:endParaRPr lang="en-US" altLang="en-US" sz="2000" b="0" dirty="0" smtClean="0">
              <a:latin typeface="Arial" panose="020B0604020202020204" pitchFamily="34" charset="0"/>
            </a:endParaRPr>
          </a:p>
          <a:p>
            <a:pPr marL="457200" lvl="1" indent="-457200">
              <a:buFont typeface="Wingdings" panose="05000000000000000000" pitchFamily="2" charset="2"/>
              <a:buChar char="v"/>
            </a:pPr>
            <a:r>
              <a:rPr lang="en-US" sz="2000" b="0" dirty="0"/>
              <a:t>Caution, a lot of folks burn their pizza dough in this process. Don’t put your pan on direct heat for too long. Maybe keep it there long enough to get things started, then either place on a raised platform or move to the side and turn occasionally.</a:t>
            </a:r>
          </a:p>
          <a:p>
            <a:pPr marL="457200" lvl="1" indent="-457200">
              <a:buFont typeface="Wingdings" panose="05000000000000000000" pitchFamily="2" charset="2"/>
              <a:buChar char="v"/>
            </a:pPr>
            <a:r>
              <a:rPr lang="en-US" sz="2000" b="0" dirty="0" smtClean="0"/>
              <a:t>Optional: Cover </a:t>
            </a:r>
            <a:r>
              <a:rPr lang="en-US" sz="2000" b="0" dirty="0"/>
              <a:t>your </a:t>
            </a:r>
            <a:r>
              <a:rPr lang="en-US" sz="2000" b="0" dirty="0" smtClean="0"/>
              <a:t>cast iron pan with a cast iron lid if you have one, or cover in </a:t>
            </a:r>
            <a:r>
              <a:rPr lang="en-US" sz="2000" b="0" dirty="0"/>
              <a:t>foil to trap in </a:t>
            </a:r>
            <a:r>
              <a:rPr lang="en-US" sz="2000" b="0" dirty="0" smtClean="0"/>
              <a:t>heat (but don’t put coals on top).</a:t>
            </a:r>
            <a:endParaRPr lang="en-US" sz="2000" b="0" dirty="0"/>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Cast Iron Pan Pizza</a:t>
            </a:r>
            <a:endParaRPr lang="en-US" kern="0" dirty="0"/>
          </a:p>
        </p:txBody>
      </p:sp>
    </p:spTree>
    <p:extLst>
      <p:ext uri="{BB962C8B-B14F-4D97-AF65-F5344CB8AC3E}">
        <p14:creationId xmlns:p14="http://schemas.microsoft.com/office/powerpoint/2010/main" val="1329831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6553200" cy="723900"/>
          </a:xfrm>
        </p:spPr>
        <p:txBody>
          <a:bodyPr/>
          <a:lstStyle/>
          <a:p>
            <a:pPr eaLnBrk="1" hangingPunct="1">
              <a:defRPr/>
            </a:pPr>
            <a:r>
              <a:rPr lang="en-US" dirty="0" smtClean="0">
                <a:solidFill>
                  <a:srgbClr val="CC3300"/>
                </a:solidFill>
              </a:rPr>
              <a:t>Pocket Pizzas</a:t>
            </a:r>
            <a:endParaRPr lang="ru-RU" dirty="0" smtClean="0">
              <a:solidFill>
                <a:srgbClr val="CC3300"/>
              </a:solidFill>
            </a:endParaRPr>
          </a:p>
        </p:txBody>
      </p:sp>
      <p:sp>
        <p:nvSpPr>
          <p:cNvPr id="114691" name="Rectangle 3"/>
          <p:cNvSpPr>
            <a:spLocks noGrp="1" noChangeArrowheads="1"/>
          </p:cNvSpPr>
          <p:nvPr>
            <p:ph type="body" idx="1"/>
          </p:nvPr>
        </p:nvSpPr>
        <p:spPr>
          <a:xfrm>
            <a:off x="1908175" y="1052513"/>
            <a:ext cx="3654425" cy="5473700"/>
          </a:xfrm>
        </p:spPr>
        <p:txBody>
          <a:bodyPr/>
          <a:lstStyle/>
          <a:p>
            <a:pPr>
              <a:defRPr/>
            </a:pPr>
            <a:r>
              <a:rPr lang="en-US" sz="2000" dirty="0"/>
              <a:t>It is important to note that the pizzas aren’t cooked as such (they are toasted), and so any fillings you choose should be items that are safe to eat </a:t>
            </a:r>
            <a:r>
              <a:rPr lang="en-US" sz="2000" dirty="0" smtClean="0"/>
              <a:t>raw (i.e</a:t>
            </a:r>
            <a:r>
              <a:rPr lang="en-US" sz="2000" dirty="0"/>
              <a:t>. use cooked meats if you want that in your </a:t>
            </a:r>
            <a:r>
              <a:rPr lang="en-US" sz="2000" dirty="0" smtClean="0"/>
              <a:t>topping).</a:t>
            </a:r>
            <a:endParaRPr lang="ru-RU" sz="2000" dirty="0" smtClean="0">
              <a:solidFill>
                <a:schemeClr val="tx1">
                  <a:lumMod val="95000"/>
                  <a:lumOff val="5000"/>
                </a:schemeClr>
              </a:solidFill>
            </a:endParaRPr>
          </a:p>
        </p:txBody>
      </p:sp>
      <p:pic>
        <p:nvPicPr>
          <p:cNvPr id="5" name="Picture 4"/>
          <p:cNvPicPr>
            <a:picLocks noChangeAspect="1"/>
          </p:cNvPicPr>
          <p:nvPr/>
        </p:nvPicPr>
        <p:blipFill>
          <a:blip r:embed="rId3"/>
          <a:stretch>
            <a:fillRect/>
          </a:stretch>
        </p:blipFill>
        <p:spPr>
          <a:xfrm>
            <a:off x="5867400" y="1143000"/>
            <a:ext cx="3009122" cy="2286000"/>
          </a:xfrm>
          <a:prstGeom prst="rect">
            <a:avLst/>
          </a:prstGeom>
        </p:spPr>
      </p:pic>
    </p:spTree>
    <p:extLst>
      <p:ext uri="{BB962C8B-B14F-4D97-AF65-F5344CB8AC3E}">
        <p14:creationId xmlns:p14="http://schemas.microsoft.com/office/powerpoint/2010/main" val="3170333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4648200" cy="4570413"/>
          </a:xfrm>
        </p:spPr>
        <p:txBody>
          <a:bodyPr/>
          <a:lstStyle/>
          <a:p>
            <a:r>
              <a:rPr lang="en-US" sz="2400" dirty="0" smtClean="0"/>
              <a:t>Ingredients:</a:t>
            </a:r>
            <a:endParaRPr lang="en-US" sz="2400" dirty="0"/>
          </a:p>
          <a:p>
            <a:pPr lvl="1"/>
            <a:r>
              <a:rPr lang="en-US" sz="2000" b="0" dirty="0"/>
              <a:t>A packet of pita bread</a:t>
            </a:r>
          </a:p>
          <a:p>
            <a:pPr lvl="1"/>
            <a:r>
              <a:rPr lang="en-US" sz="2000" b="0" dirty="0"/>
              <a:t>1 can or jar of </a:t>
            </a:r>
            <a:r>
              <a:rPr lang="en-US" sz="2000" b="0" dirty="0" smtClean="0"/>
              <a:t>pizza </a:t>
            </a:r>
            <a:r>
              <a:rPr lang="en-US" sz="2000" b="0" dirty="0"/>
              <a:t>sauce</a:t>
            </a:r>
          </a:p>
          <a:p>
            <a:pPr lvl="1"/>
            <a:r>
              <a:rPr lang="en-US" sz="2000" b="0" dirty="0" smtClean="0"/>
              <a:t>Mozzarella cheese </a:t>
            </a:r>
            <a:endParaRPr lang="en-US" sz="2000" b="0" dirty="0"/>
          </a:p>
          <a:p>
            <a:pPr lvl="1"/>
            <a:r>
              <a:rPr lang="en-US" altLang="en-US" sz="2000" b="0" dirty="0">
                <a:latin typeface="Arial" panose="020B0604020202020204" pitchFamily="34" charset="0"/>
              </a:rPr>
              <a:t>Your choice of </a:t>
            </a:r>
            <a:r>
              <a:rPr lang="en-US" altLang="en-US" sz="2000" b="0" dirty="0" smtClean="0">
                <a:latin typeface="Arial" panose="020B0604020202020204" pitchFamily="34" charset="0"/>
              </a:rPr>
              <a:t>pepperoni, </a:t>
            </a:r>
            <a:r>
              <a:rPr lang="en-US" altLang="en-US" sz="2000" b="0" dirty="0">
                <a:latin typeface="Arial" panose="020B0604020202020204" pitchFamily="34" charset="0"/>
              </a:rPr>
              <a:t>mushrooms, vegetables, </a:t>
            </a:r>
            <a:r>
              <a:rPr lang="en-US" altLang="en-US" sz="2000" b="0" dirty="0" smtClean="0">
                <a:latin typeface="Arial" panose="020B0604020202020204" pitchFamily="34" charset="0"/>
              </a:rPr>
              <a:t>or </a:t>
            </a:r>
            <a:r>
              <a:rPr lang="en-US" altLang="en-US" sz="2000" b="0" dirty="0">
                <a:latin typeface="Arial" panose="020B0604020202020204" pitchFamily="34" charset="0"/>
              </a:rPr>
              <a:t>whatever toppings you want! </a:t>
            </a:r>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Pocket Pizzas</a:t>
            </a:r>
            <a:endParaRPr lang="en-US" kern="0" dirty="0"/>
          </a:p>
        </p:txBody>
      </p:sp>
      <p:pic>
        <p:nvPicPr>
          <p:cNvPr id="6" name="Picture 5"/>
          <p:cNvPicPr>
            <a:picLocks noChangeAspect="1"/>
          </p:cNvPicPr>
          <p:nvPr/>
        </p:nvPicPr>
        <p:blipFill>
          <a:blip r:embed="rId2"/>
          <a:stretch>
            <a:fillRect/>
          </a:stretch>
        </p:blipFill>
        <p:spPr>
          <a:xfrm>
            <a:off x="5219700" y="1955800"/>
            <a:ext cx="3429000" cy="3429000"/>
          </a:xfrm>
          <a:prstGeom prst="rect">
            <a:avLst/>
          </a:prstGeom>
        </p:spPr>
      </p:pic>
    </p:spTree>
    <p:extLst>
      <p:ext uri="{BB962C8B-B14F-4D97-AF65-F5344CB8AC3E}">
        <p14:creationId xmlns:p14="http://schemas.microsoft.com/office/powerpoint/2010/main" val="1387673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4343400" cy="4570413"/>
          </a:xfrm>
        </p:spPr>
        <p:txBody>
          <a:bodyPr/>
          <a:lstStyle/>
          <a:p>
            <a:r>
              <a:rPr lang="en-US" sz="2400" dirty="0" smtClean="0"/>
              <a:t>Instructions:</a:t>
            </a:r>
          </a:p>
          <a:p>
            <a:pPr marL="914400" lvl="1" indent="-457200">
              <a:buFont typeface="+mj-lt"/>
              <a:buAutoNum type="arabicPeriod"/>
            </a:pPr>
            <a:r>
              <a:rPr lang="en-US" sz="2000" b="0" dirty="0" smtClean="0"/>
              <a:t>Cut each pita bread in half, creating a pocket.</a:t>
            </a:r>
          </a:p>
          <a:p>
            <a:pPr marL="914400" lvl="1" indent="-457200">
              <a:buFont typeface="+mj-lt"/>
              <a:buAutoNum type="arabicPeriod"/>
            </a:pPr>
            <a:r>
              <a:rPr lang="en-US" sz="2000" b="0" dirty="0" smtClean="0"/>
              <a:t>Add a spoon of pizza sauce, spreading it evenly around the pocket.</a:t>
            </a:r>
          </a:p>
          <a:p>
            <a:pPr marL="914400" lvl="1" indent="-457200">
              <a:buFont typeface="+mj-lt"/>
              <a:buAutoNum type="arabicPeriod"/>
            </a:pPr>
            <a:r>
              <a:rPr lang="en-US" sz="2000" b="0" dirty="0" smtClean="0"/>
              <a:t>Add the mozzarella cheese and any other fillings.</a:t>
            </a:r>
          </a:p>
          <a:p>
            <a:pPr marL="914400" lvl="1" indent="-457200">
              <a:buFont typeface="+mj-lt"/>
              <a:buAutoNum type="arabicPeriod"/>
            </a:pPr>
            <a:r>
              <a:rPr lang="en-US" sz="2000" b="0" dirty="0" smtClean="0"/>
              <a:t>Wrap </a:t>
            </a:r>
            <a:r>
              <a:rPr lang="en-US" sz="2000" b="0" dirty="0"/>
              <a:t>in </a:t>
            </a:r>
            <a:r>
              <a:rPr lang="en-US" sz="2000" b="0" dirty="0" smtClean="0"/>
              <a:t>foil.</a:t>
            </a:r>
            <a:endParaRPr lang="en-US" sz="2000" b="0" dirty="0"/>
          </a:p>
          <a:p>
            <a:pPr marL="914400" lvl="1" indent="-457200">
              <a:buFont typeface="+mj-lt"/>
              <a:buAutoNum type="arabicPeriod"/>
            </a:pPr>
            <a:endParaRPr lang="en-US" sz="4000" b="0" dirty="0"/>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Pocket Pizzas</a:t>
            </a:r>
            <a:endParaRPr lang="en-US" kern="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5556"/>
          <a:stretch/>
        </p:blipFill>
        <p:spPr>
          <a:xfrm>
            <a:off x="5073766" y="2133600"/>
            <a:ext cx="3837787" cy="2133600"/>
          </a:xfrm>
          <a:prstGeom prst="rect">
            <a:avLst/>
          </a:prstGeom>
        </p:spPr>
      </p:pic>
    </p:spTree>
    <p:extLst>
      <p:ext uri="{BB962C8B-B14F-4D97-AF65-F5344CB8AC3E}">
        <p14:creationId xmlns:p14="http://schemas.microsoft.com/office/powerpoint/2010/main" val="1916382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8134350" cy="4570413"/>
          </a:xfrm>
        </p:spPr>
        <p:txBody>
          <a:bodyPr/>
          <a:lstStyle/>
          <a:p>
            <a:r>
              <a:rPr lang="en-US" sz="2400" dirty="0" smtClean="0"/>
              <a:t>Instructions (continued):</a:t>
            </a:r>
          </a:p>
          <a:p>
            <a:pPr marL="914400" lvl="1" indent="-457200">
              <a:buFont typeface="+mj-lt"/>
              <a:buAutoNum type="arabicPeriod" startAt="5"/>
            </a:pPr>
            <a:r>
              <a:rPr lang="en-US" sz="2000" b="0" dirty="0" smtClean="0"/>
              <a:t>Place </a:t>
            </a:r>
            <a:r>
              <a:rPr lang="en-US" sz="2000" b="0" dirty="0"/>
              <a:t>the wrapped pocket over the hot coals of a campfire, or suspended above the fire.  Depending on the heat of the fire, you may need two minutes on each side of the pizza.  </a:t>
            </a:r>
            <a:r>
              <a:rPr lang="en-US" sz="2000" b="0" dirty="0" smtClean="0"/>
              <a:t>Try </a:t>
            </a:r>
            <a:r>
              <a:rPr lang="en-US" sz="2000" b="0" dirty="0"/>
              <a:t>the first pizza for a minute and then unwrap to see how well it is doing and judge for yourself</a:t>
            </a:r>
            <a:r>
              <a:rPr lang="en-US" sz="2000" b="0" dirty="0" smtClean="0"/>
              <a:t>.</a:t>
            </a:r>
          </a:p>
          <a:p>
            <a:pPr marL="914400" lvl="1" indent="-457200">
              <a:buFont typeface="+mj-lt"/>
              <a:buAutoNum type="arabicPeriod" startAt="5"/>
            </a:pPr>
            <a:r>
              <a:rPr lang="en-US" sz="2000" b="0" dirty="0"/>
              <a:t>The result should be a pita bread that’s not burnt, with the sauce heated through and the cheese melted. If you find your pita bread sticking to the foil then you may want to </a:t>
            </a:r>
            <a:r>
              <a:rPr lang="en-US" sz="2000" b="0" dirty="0" smtClean="0"/>
              <a:t>use cooking spray on the foil </a:t>
            </a:r>
            <a:r>
              <a:rPr lang="en-US" sz="2000" b="0" dirty="0"/>
              <a:t>first and place a </a:t>
            </a:r>
            <a:r>
              <a:rPr lang="en-US" sz="2000" b="0" dirty="0" smtClean="0"/>
              <a:t>it bit </a:t>
            </a:r>
            <a:r>
              <a:rPr lang="en-US" sz="2000" b="0" dirty="0"/>
              <a:t>further away from the heat.</a:t>
            </a:r>
          </a:p>
          <a:p>
            <a:pPr marL="914400" lvl="1" indent="-457200">
              <a:buFont typeface="+mj-lt"/>
              <a:buAutoNum type="arabicPeriod" startAt="5"/>
            </a:pPr>
            <a:endParaRPr lang="en-US" sz="2000" b="0" dirty="0"/>
          </a:p>
          <a:p>
            <a:pPr marL="914400" lvl="1" indent="-457200">
              <a:buFont typeface="+mj-lt"/>
              <a:buAutoNum type="arabicPeriod" startAt="5"/>
            </a:pPr>
            <a:endParaRPr lang="en-US" sz="4000" b="0" dirty="0"/>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smtClean="0"/>
              <a:t>Pocket Pizzas</a:t>
            </a:r>
            <a:endParaRPr lang="en-US" kern="0" dirty="0"/>
          </a:p>
        </p:txBody>
      </p:sp>
    </p:spTree>
    <p:extLst>
      <p:ext uri="{BB962C8B-B14F-4D97-AF65-F5344CB8AC3E}">
        <p14:creationId xmlns:p14="http://schemas.microsoft.com/office/powerpoint/2010/main" val="2007173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6553200" cy="723900"/>
          </a:xfrm>
        </p:spPr>
        <p:txBody>
          <a:bodyPr/>
          <a:lstStyle/>
          <a:p>
            <a:pPr eaLnBrk="1" hangingPunct="1">
              <a:defRPr/>
            </a:pPr>
            <a:r>
              <a:rPr lang="en-US" dirty="0" smtClean="0">
                <a:solidFill>
                  <a:srgbClr val="CC3300"/>
                </a:solidFill>
              </a:rPr>
              <a:t>DIY Brick Pizza Oven</a:t>
            </a:r>
            <a:endParaRPr lang="ru-RU" dirty="0" smtClean="0">
              <a:solidFill>
                <a:srgbClr val="CC3300"/>
              </a:solidFill>
            </a:endParaRPr>
          </a:p>
        </p:txBody>
      </p:sp>
      <p:sp>
        <p:nvSpPr>
          <p:cNvPr id="114691" name="Rectangle 3"/>
          <p:cNvSpPr>
            <a:spLocks noGrp="1" noChangeArrowheads="1"/>
          </p:cNvSpPr>
          <p:nvPr>
            <p:ph type="body" idx="1"/>
          </p:nvPr>
        </p:nvSpPr>
        <p:spPr>
          <a:xfrm>
            <a:off x="1908175" y="1052513"/>
            <a:ext cx="6911975" cy="5473700"/>
          </a:xfrm>
        </p:spPr>
        <p:txBody>
          <a:bodyPr/>
          <a:lstStyle/>
          <a:p>
            <a:pPr>
              <a:defRPr/>
            </a:pPr>
            <a:r>
              <a:rPr lang="en-US" sz="2000" dirty="0" smtClean="0"/>
              <a:t>Learn </a:t>
            </a:r>
            <a:r>
              <a:rPr lang="en-US" sz="2000" dirty="0"/>
              <a:t>how to build a </a:t>
            </a:r>
            <a:r>
              <a:rPr lang="en-US" sz="2000" dirty="0" smtClean="0"/>
              <a:t>simple wood fired brick </a:t>
            </a:r>
            <a:r>
              <a:rPr lang="en-US" sz="2000" dirty="0"/>
              <a:t>pizza oven. </a:t>
            </a:r>
            <a:endParaRPr lang="en-US" sz="2000" dirty="0" smtClean="0"/>
          </a:p>
          <a:p>
            <a:pPr>
              <a:defRPr/>
            </a:pPr>
            <a:r>
              <a:rPr lang="en-US" sz="2000" dirty="0" smtClean="0"/>
              <a:t>It </a:t>
            </a:r>
            <a:r>
              <a:rPr lang="en-US" sz="2000" dirty="0"/>
              <a:t>takes about an hour to build the wood fired pizza oven in your backyard.</a:t>
            </a:r>
            <a:endParaRPr lang="ru-RU" sz="2000" dirty="0" smtClean="0">
              <a:solidFill>
                <a:schemeClr val="tx1">
                  <a:lumMod val="95000"/>
                  <a:lumOff val="5000"/>
                </a:schemeClr>
              </a:solidFill>
            </a:endParaRPr>
          </a:p>
        </p:txBody>
      </p:sp>
      <p:pic>
        <p:nvPicPr>
          <p:cNvPr id="2" name="C1QToDg3Ow0"/>
          <p:cNvPicPr>
            <a:picLocks noRot="1" noChangeAspect="1"/>
          </p:cNvPicPr>
          <p:nvPr>
            <a:videoFile r:link="rId1"/>
          </p:nvPr>
        </p:nvPicPr>
        <p:blipFill>
          <a:blip r:embed="rId4"/>
          <a:stretch>
            <a:fillRect/>
          </a:stretch>
        </p:blipFill>
        <p:spPr>
          <a:xfrm>
            <a:off x="2514600" y="2286000"/>
            <a:ext cx="5689600" cy="3200400"/>
          </a:xfrm>
          <a:prstGeom prst="rect">
            <a:avLst/>
          </a:prstGeom>
        </p:spPr>
      </p:pic>
    </p:spTree>
    <p:extLst>
      <p:ext uri="{BB962C8B-B14F-4D97-AF65-F5344CB8AC3E}">
        <p14:creationId xmlns:p14="http://schemas.microsoft.com/office/powerpoint/2010/main" val="156997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134350" cy="4800600"/>
          </a:xfrm>
        </p:spPr>
        <p:txBody>
          <a:bodyPr/>
          <a:lstStyle/>
          <a:p>
            <a:r>
              <a:rPr lang="en-US" sz="2400" dirty="0" smtClean="0"/>
              <a:t>Make the Pizza Log:</a:t>
            </a:r>
          </a:p>
          <a:p>
            <a:pPr lvl="1"/>
            <a:r>
              <a:rPr lang="en-US" sz="2000" b="0" dirty="0"/>
              <a:t>Roll out pizza dough to form a rectangle. </a:t>
            </a:r>
            <a:endParaRPr lang="en-US" sz="2000" b="0" dirty="0" smtClean="0"/>
          </a:p>
          <a:p>
            <a:pPr lvl="1"/>
            <a:r>
              <a:rPr lang="en-US" sz="2000" b="0" dirty="0" smtClean="0"/>
              <a:t>Spread </a:t>
            </a:r>
            <a:r>
              <a:rPr lang="en-US" sz="2000" b="0" dirty="0"/>
              <a:t>pizza sauce over top. </a:t>
            </a:r>
            <a:endParaRPr lang="en-US" sz="2000" b="0" dirty="0" smtClean="0"/>
          </a:p>
          <a:p>
            <a:pPr lvl="1"/>
            <a:r>
              <a:rPr lang="en-US" sz="2000" b="0" dirty="0" smtClean="0"/>
              <a:t>Top </a:t>
            </a:r>
            <a:r>
              <a:rPr lang="en-US" sz="2000" b="0" dirty="0"/>
              <a:t>with </a:t>
            </a:r>
            <a:r>
              <a:rPr lang="en-US" sz="2000" b="0" dirty="0" smtClean="0"/>
              <a:t>cheese and </a:t>
            </a:r>
            <a:r>
              <a:rPr lang="en-US" sz="2000" b="0" dirty="0"/>
              <a:t>additional </a:t>
            </a:r>
            <a:r>
              <a:rPr lang="en-US" sz="2000" b="0" dirty="0" smtClean="0"/>
              <a:t>toppings. </a:t>
            </a:r>
          </a:p>
          <a:p>
            <a:pPr lvl="2"/>
            <a:r>
              <a:rPr lang="en-US" sz="1600" dirty="0"/>
              <a:t>Tip: Be careful not to overstuff as the more toppings you make the longer it will take to bake/cook</a:t>
            </a:r>
          </a:p>
          <a:p>
            <a:pPr lvl="1"/>
            <a:r>
              <a:rPr lang="en-US" sz="2000" b="0" dirty="0" smtClean="0"/>
              <a:t>Roll </a:t>
            </a:r>
            <a:r>
              <a:rPr lang="en-US" sz="2000" b="0" dirty="0"/>
              <a:t>pizza up to form a log and tuck edges in. </a:t>
            </a:r>
            <a:endParaRPr lang="en-US" sz="2000" b="0" dirty="0" smtClean="0"/>
          </a:p>
          <a:p>
            <a:pPr lvl="1"/>
            <a:r>
              <a:rPr lang="en-US" sz="2000" b="0" dirty="0"/>
              <a:t>Take a large piece of </a:t>
            </a:r>
            <a:r>
              <a:rPr lang="en-US" sz="2000" b="0" dirty="0" smtClean="0"/>
              <a:t>thick aluminum </a:t>
            </a:r>
            <a:r>
              <a:rPr lang="en-US" sz="2000" b="0" dirty="0"/>
              <a:t>foil (about the size of a sheet pan, and spray lightly with nonstick spray</a:t>
            </a:r>
            <a:r>
              <a:rPr lang="en-US" sz="2000" b="0" dirty="0" smtClean="0"/>
              <a:t>)</a:t>
            </a:r>
          </a:p>
          <a:p>
            <a:pPr lvl="1"/>
            <a:r>
              <a:rPr lang="en-US" sz="2000" b="0" dirty="0"/>
              <a:t>Carefully transfer the log onto the foil, then brush the log with melted butter and sprinkle with </a:t>
            </a:r>
            <a:r>
              <a:rPr lang="en-US" sz="2000" b="0" dirty="0" smtClean="0"/>
              <a:t>herbs before wrapping in the foil.</a:t>
            </a:r>
            <a:endParaRPr lang="en-US" sz="2000" b="0" dirty="0"/>
          </a:p>
          <a:p>
            <a:pPr lvl="1"/>
            <a:r>
              <a:rPr lang="en-US" sz="2000" b="0" dirty="0" smtClean="0"/>
              <a:t>Then wrap in a second layer of foil (in case outer layer tears while turning). </a:t>
            </a:r>
          </a:p>
        </p:txBody>
      </p:sp>
      <p:sp>
        <p:nvSpPr>
          <p:cNvPr id="5" name="Title 1"/>
          <p:cNvSpPr>
            <a:spLocks noGrp="1"/>
          </p:cNvSpPr>
          <p:nvPr>
            <p:ph type="title"/>
          </p:nvPr>
        </p:nvSpPr>
        <p:spPr>
          <a:xfrm>
            <a:off x="685800" y="1447800"/>
            <a:ext cx="8458200" cy="508000"/>
          </a:xfrm>
        </p:spPr>
        <p:txBody>
          <a:bodyPr/>
          <a:lstStyle/>
          <a:p>
            <a:r>
              <a:rPr lang="en-US" dirty="0" smtClean="0"/>
              <a:t>Campfire Pizza Logs</a:t>
            </a:r>
            <a:endParaRPr lang="en-US" dirty="0"/>
          </a:p>
        </p:txBody>
      </p:sp>
    </p:spTree>
    <p:extLst>
      <p:ext uri="{BB962C8B-B14F-4D97-AF65-F5344CB8AC3E}">
        <p14:creationId xmlns:p14="http://schemas.microsoft.com/office/powerpoint/2010/main" val="3815080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6553200" cy="723900"/>
          </a:xfrm>
        </p:spPr>
        <p:txBody>
          <a:bodyPr/>
          <a:lstStyle/>
          <a:p>
            <a:pPr eaLnBrk="1" hangingPunct="1">
              <a:defRPr/>
            </a:pPr>
            <a:r>
              <a:rPr lang="en-US" dirty="0" smtClean="0">
                <a:solidFill>
                  <a:srgbClr val="CC3300"/>
                </a:solidFill>
              </a:rPr>
              <a:t>Wood Pellet Pizza Oven</a:t>
            </a:r>
            <a:endParaRPr lang="ru-RU" dirty="0" smtClean="0">
              <a:solidFill>
                <a:srgbClr val="CC3300"/>
              </a:solidFill>
            </a:endParaRPr>
          </a:p>
        </p:txBody>
      </p:sp>
      <p:pic>
        <p:nvPicPr>
          <p:cNvPr id="2" name="Picture 1"/>
          <p:cNvPicPr>
            <a:picLocks noChangeAspect="1"/>
          </p:cNvPicPr>
          <p:nvPr/>
        </p:nvPicPr>
        <p:blipFill>
          <a:blip r:embed="rId3"/>
          <a:stretch>
            <a:fillRect/>
          </a:stretch>
        </p:blipFill>
        <p:spPr>
          <a:xfrm>
            <a:off x="5410200" y="1052513"/>
            <a:ext cx="3569527" cy="3657600"/>
          </a:xfrm>
          <a:prstGeom prst="rect">
            <a:avLst/>
          </a:prstGeom>
        </p:spPr>
      </p:pic>
      <p:sp>
        <p:nvSpPr>
          <p:cNvPr id="114691" name="Rectangle 3"/>
          <p:cNvSpPr>
            <a:spLocks noGrp="1" noChangeArrowheads="1"/>
          </p:cNvSpPr>
          <p:nvPr>
            <p:ph type="body" idx="1"/>
          </p:nvPr>
        </p:nvSpPr>
        <p:spPr>
          <a:xfrm>
            <a:off x="1908175" y="1052513"/>
            <a:ext cx="3578225" cy="5473700"/>
          </a:xfrm>
        </p:spPr>
        <p:txBody>
          <a:bodyPr/>
          <a:lstStyle/>
          <a:p>
            <a:pPr>
              <a:defRPr/>
            </a:pPr>
            <a:r>
              <a:rPr lang="en-US" sz="2000" dirty="0"/>
              <a:t>Add wood pellets and preheat for approximately 18 minutes, once </a:t>
            </a:r>
            <a:r>
              <a:rPr lang="en-US" sz="2000" dirty="0" smtClean="0"/>
              <a:t>it reaches </a:t>
            </a:r>
            <a:r>
              <a:rPr lang="en-US" sz="2000" dirty="0"/>
              <a:t>the desired temperature you're ready to </a:t>
            </a:r>
            <a:r>
              <a:rPr lang="en-US" sz="2000" dirty="0" smtClean="0"/>
              <a:t>bake.</a:t>
            </a:r>
          </a:p>
          <a:p>
            <a:pPr>
              <a:defRPr/>
            </a:pPr>
            <a:r>
              <a:rPr lang="en-US" sz="2000" dirty="0"/>
              <a:t>B</a:t>
            </a:r>
            <a:r>
              <a:rPr lang="en-US" sz="2000" dirty="0" smtClean="0"/>
              <a:t>ake </a:t>
            </a:r>
            <a:r>
              <a:rPr lang="en-US" sz="2000" dirty="0"/>
              <a:t>delicious pizzas in as little </a:t>
            </a:r>
            <a:r>
              <a:rPr lang="en-US" sz="2000" dirty="0" smtClean="0"/>
              <a:t>as 1 to </a:t>
            </a:r>
            <a:r>
              <a:rPr lang="en-US" sz="2000" dirty="0"/>
              <a:t>2 minutes. </a:t>
            </a:r>
            <a:endParaRPr lang="en-US" sz="2000" dirty="0" smtClean="0"/>
          </a:p>
          <a:p>
            <a:pPr>
              <a:defRPr/>
            </a:pPr>
            <a:r>
              <a:rPr lang="en-US" sz="2000" dirty="0"/>
              <a:t>You need to take the pizza out of the oven to turn it every </a:t>
            </a:r>
            <a:r>
              <a:rPr lang="en-US" sz="2000" dirty="0" smtClean="0"/>
              <a:t>15 </a:t>
            </a:r>
            <a:r>
              <a:rPr lang="en-US" sz="2000" dirty="0"/>
              <a:t>seconds or so or it will burn. </a:t>
            </a:r>
            <a:endParaRPr lang="ru-RU" sz="2000" dirty="0" smtClean="0">
              <a:solidFill>
                <a:schemeClr val="tx1">
                  <a:lumMod val="95000"/>
                  <a:lumOff val="5000"/>
                </a:schemeClr>
              </a:solidFill>
            </a:endParaRPr>
          </a:p>
        </p:txBody>
      </p:sp>
    </p:spTree>
    <p:extLst>
      <p:ext uri="{BB962C8B-B14F-4D97-AF65-F5344CB8AC3E}">
        <p14:creationId xmlns:p14="http://schemas.microsoft.com/office/powerpoint/2010/main" val="139688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134350" cy="4468813"/>
          </a:xfrm>
        </p:spPr>
        <p:txBody>
          <a:bodyPr/>
          <a:lstStyle/>
          <a:p>
            <a:r>
              <a:rPr lang="en-US" sz="2400" dirty="0" smtClean="0"/>
              <a:t>Cook the Pizza Log:</a:t>
            </a:r>
          </a:p>
          <a:p>
            <a:pPr lvl="1"/>
            <a:r>
              <a:rPr lang="en-US" sz="2000" b="0" dirty="0"/>
              <a:t>GRILL: You can grill this around 350-400, for about 25-30 mins</a:t>
            </a:r>
          </a:p>
          <a:p>
            <a:pPr lvl="1"/>
            <a:r>
              <a:rPr lang="en-US" sz="2000" b="0" dirty="0"/>
              <a:t>OVEN: Preheat the oven to 400 and bake for about 20-25 minutes or until the dough is golden. **ALL OVEN TEMPS VARY, it may need more time! </a:t>
            </a:r>
          </a:p>
          <a:p>
            <a:pPr lvl="1"/>
            <a:r>
              <a:rPr lang="en-US" sz="2000" b="0" dirty="0"/>
              <a:t>CAMPFIRE: Let your fire ease up until you have about 1 inch of hot coals. Place the log onto the coals and let cook about 25-30 mins, turning occasionally. **BE sure you have SUPER thick foil if this is going </a:t>
            </a:r>
            <a:r>
              <a:rPr lang="en-US" sz="2000" b="0" dirty="0" smtClean="0"/>
              <a:t>on a campfire!</a:t>
            </a:r>
            <a:endParaRPr lang="en-US" sz="2000" b="0" dirty="0"/>
          </a:p>
          <a:p>
            <a:pPr marL="342900" lvl="1" indent="-342900">
              <a:buFont typeface="Arial" panose="020B0604020202020204" pitchFamily="34" charset="0"/>
              <a:buChar char="•"/>
            </a:pPr>
            <a:r>
              <a:rPr lang="en-US" b="0" dirty="0" smtClean="0"/>
              <a:t>Be VERY careful when you open the foil as STEAM BURNS. If it needs a few more minutes you can let it bake longer. You want the dough to turn into a crust.</a:t>
            </a:r>
            <a:endParaRPr lang="en-US" b="0" dirty="0"/>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kern="0" smtClean="0"/>
              <a:t>Campfire Pizza Logs</a:t>
            </a:r>
            <a:endParaRPr lang="en-US" kern="0" dirty="0"/>
          </a:p>
        </p:txBody>
      </p:sp>
    </p:spTree>
    <p:extLst>
      <p:ext uri="{BB962C8B-B14F-4D97-AF65-F5344CB8AC3E}">
        <p14:creationId xmlns:p14="http://schemas.microsoft.com/office/powerpoint/2010/main" val="175022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6553200" cy="723900"/>
          </a:xfrm>
        </p:spPr>
        <p:txBody>
          <a:bodyPr/>
          <a:lstStyle/>
          <a:p>
            <a:pPr eaLnBrk="1" hangingPunct="1">
              <a:defRPr/>
            </a:pPr>
            <a:r>
              <a:rPr lang="en-US" dirty="0" smtClean="0">
                <a:solidFill>
                  <a:srgbClr val="CC3300"/>
                </a:solidFill>
              </a:rPr>
              <a:t>Campfire Pizza on a Stick</a:t>
            </a:r>
            <a:endParaRPr lang="ru-RU" dirty="0" smtClean="0">
              <a:solidFill>
                <a:srgbClr val="CC3300"/>
              </a:solidFill>
            </a:endParaRPr>
          </a:p>
        </p:txBody>
      </p:sp>
      <p:sp>
        <p:nvSpPr>
          <p:cNvPr id="114691" name="Rectangle 3"/>
          <p:cNvSpPr>
            <a:spLocks noGrp="1" noChangeArrowheads="1"/>
          </p:cNvSpPr>
          <p:nvPr>
            <p:ph type="body" idx="1"/>
          </p:nvPr>
        </p:nvSpPr>
        <p:spPr>
          <a:xfrm>
            <a:off x="1908175" y="1052513"/>
            <a:ext cx="3578225" cy="5473700"/>
          </a:xfrm>
        </p:spPr>
        <p:txBody>
          <a:bodyPr/>
          <a:lstStyle/>
          <a:p>
            <a:pPr lvl="0"/>
            <a:r>
              <a:rPr lang="en-US" sz="2000" dirty="0"/>
              <a:t>A favorite </a:t>
            </a:r>
            <a:r>
              <a:rPr lang="en-US" sz="2000" dirty="0" smtClean="0"/>
              <a:t>of </a:t>
            </a:r>
            <a:r>
              <a:rPr lang="en-US" sz="2000" dirty="0"/>
              <a:t>many scouts, campfire pizza on a stick is simple and fun to do. </a:t>
            </a:r>
            <a:endParaRPr lang="en-US" sz="2000" dirty="0" smtClean="0"/>
          </a:p>
          <a:p>
            <a:pPr eaLnBrk="1" hangingPunct="1">
              <a:defRPr/>
            </a:pPr>
            <a:endParaRPr lang="ru-RU" sz="2000" dirty="0" smtClean="0">
              <a:solidFill>
                <a:schemeClr val="tx1">
                  <a:lumMod val="95000"/>
                  <a:lumOff val="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143000"/>
            <a:ext cx="3200400" cy="4267200"/>
          </a:xfrm>
          <a:prstGeom prst="rect">
            <a:avLst/>
          </a:prstGeom>
        </p:spPr>
      </p:pic>
    </p:spTree>
    <p:extLst>
      <p:ext uri="{BB962C8B-B14F-4D97-AF65-F5344CB8AC3E}">
        <p14:creationId xmlns:p14="http://schemas.microsoft.com/office/powerpoint/2010/main" val="418407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8134350" cy="4570413"/>
          </a:xfrm>
        </p:spPr>
        <p:txBody>
          <a:bodyPr/>
          <a:lstStyle/>
          <a:p>
            <a:r>
              <a:rPr lang="en-US" sz="2400" dirty="0" smtClean="0"/>
              <a:t>Ingredients:</a:t>
            </a:r>
            <a:endParaRPr lang="en-US" sz="2400" dirty="0"/>
          </a:p>
          <a:p>
            <a:pPr lvl="1"/>
            <a:r>
              <a:rPr lang="en-US" sz="2000" b="0" dirty="0"/>
              <a:t>1 tube of refrigerated pizza crust dough</a:t>
            </a:r>
          </a:p>
          <a:p>
            <a:pPr lvl="1"/>
            <a:r>
              <a:rPr lang="en-US" sz="2000" b="0" dirty="0"/>
              <a:t>1/2 cup thin-slice pepperoni</a:t>
            </a:r>
          </a:p>
          <a:p>
            <a:pPr lvl="1"/>
            <a:r>
              <a:rPr lang="en-US" sz="2000" b="0" dirty="0"/>
              <a:t>8 cheese snack sticks (Mozzarella recommended, but go with your favorite)</a:t>
            </a:r>
          </a:p>
          <a:p>
            <a:pPr lvl="1"/>
            <a:r>
              <a:rPr lang="en-US" sz="2000" b="0" dirty="0"/>
              <a:t>1 small jar of your favorite pizza sauce</a:t>
            </a:r>
          </a:p>
          <a:p>
            <a:r>
              <a:rPr lang="en-US" sz="2400" dirty="0" smtClean="0"/>
              <a:t>Equipment:</a:t>
            </a:r>
            <a:endParaRPr lang="en-US" sz="2400" dirty="0"/>
          </a:p>
          <a:p>
            <a:pPr lvl="1"/>
            <a:r>
              <a:rPr lang="en-US" sz="2000" b="0" dirty="0"/>
              <a:t>1 cooking stick for each "cook"</a:t>
            </a:r>
          </a:p>
          <a:p>
            <a:pPr lvl="1"/>
            <a:r>
              <a:rPr lang="en-US" sz="2000" b="0" dirty="0"/>
              <a:t>4 wooden skewers</a:t>
            </a:r>
          </a:p>
          <a:p>
            <a:pPr lvl="1"/>
            <a:r>
              <a:rPr lang="en-US" sz="2000" b="0" dirty="0"/>
              <a:t>1 small pot</a:t>
            </a:r>
          </a:p>
          <a:p>
            <a:endParaRPr lang="en-US" dirty="0"/>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a:t>Campfire Pizza on a Stick</a:t>
            </a:r>
            <a:endParaRPr lang="en-US" kern="0" dirty="0"/>
          </a:p>
        </p:txBody>
      </p:sp>
    </p:spTree>
    <p:extLst>
      <p:ext uri="{BB962C8B-B14F-4D97-AF65-F5344CB8AC3E}">
        <p14:creationId xmlns:p14="http://schemas.microsoft.com/office/powerpoint/2010/main" val="87346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1"/>
            <a:ext cx="8134350" cy="3759200"/>
          </a:xfrm>
        </p:spPr>
        <p:txBody>
          <a:bodyPr/>
          <a:lstStyle/>
          <a:p>
            <a:r>
              <a:rPr lang="en-US" sz="2400" dirty="0" smtClean="0"/>
              <a:t>Instructions:</a:t>
            </a:r>
            <a:endParaRPr lang="en-US" sz="2400" dirty="0"/>
          </a:p>
          <a:p>
            <a:pPr marL="914400" lvl="1" indent="-457200">
              <a:buFont typeface="+mj-lt"/>
              <a:buAutoNum type="arabicPeriod"/>
            </a:pPr>
            <a:r>
              <a:rPr lang="en-US" sz="2000" b="0" dirty="0"/>
              <a:t>Pour about half the pizza sauce into the pot and set it off to the side of the campfire or on the side of the grill to begin warming slowly without burning.</a:t>
            </a:r>
          </a:p>
          <a:p>
            <a:pPr marL="914400" lvl="1" indent="-457200">
              <a:buFont typeface="+mj-lt"/>
              <a:buAutoNum type="arabicPeriod"/>
            </a:pPr>
            <a:r>
              <a:rPr lang="en-US" sz="2000" b="0" dirty="0"/>
              <a:t>Slice the cheese snack sticks into 1-inch-long sections. </a:t>
            </a:r>
          </a:p>
          <a:p>
            <a:pPr marL="914400" lvl="1" indent="-457200">
              <a:buFont typeface="+mj-lt"/>
              <a:buAutoNum type="arabicPeriod"/>
            </a:pPr>
            <a:r>
              <a:rPr lang="en-US" sz="2000" b="0" dirty="0"/>
              <a:t>Alternating between cheese </a:t>
            </a:r>
            <a:r>
              <a:rPr lang="en-US" sz="2000" b="0" dirty="0" smtClean="0"/>
              <a:t>and </a:t>
            </a:r>
            <a:r>
              <a:rPr lang="en-US" sz="2000" b="0" dirty="0"/>
              <a:t>doubled, folded pepperoni, press those ingredients onto a skewer until they tightly span a 12-inch length. </a:t>
            </a:r>
          </a:p>
          <a:p>
            <a:pPr marL="914400" lvl="1" indent="-457200">
              <a:buFont typeface="+mj-lt"/>
              <a:buAutoNum type="arabicPeriod"/>
            </a:pPr>
            <a:r>
              <a:rPr lang="en-US" sz="2000" b="0" dirty="0"/>
              <a:t>Press out the refrigerated pizza crust dough into a 9x12-inch rectangle. Cut into four 2.25x12-inch strips.</a:t>
            </a:r>
          </a:p>
          <a:p>
            <a:endParaRPr lang="en-US" dirty="0"/>
          </a:p>
        </p:txBody>
      </p:sp>
      <p:sp>
        <p:nvSpPr>
          <p:cNvPr id="5"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a:t>Campfire Pizza on a Stick</a:t>
            </a:r>
            <a:endParaRPr lang="en-US" kern="0" dirty="0"/>
          </a:p>
        </p:txBody>
      </p:sp>
    </p:spTree>
    <p:extLst>
      <p:ext uri="{BB962C8B-B14F-4D97-AF65-F5344CB8AC3E}">
        <p14:creationId xmlns:p14="http://schemas.microsoft.com/office/powerpoint/2010/main" val="3529330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55800"/>
            <a:ext cx="8134350" cy="4570413"/>
          </a:xfrm>
        </p:spPr>
        <p:txBody>
          <a:bodyPr/>
          <a:lstStyle/>
          <a:p>
            <a:r>
              <a:rPr lang="en-US" sz="2400" dirty="0" smtClean="0"/>
              <a:t>Instructions (continued</a:t>
            </a:r>
            <a:r>
              <a:rPr lang="en-US" sz="2400" dirty="0" smtClean="0"/>
              <a:t>):</a:t>
            </a:r>
            <a:endParaRPr lang="en-US" sz="2400" dirty="0"/>
          </a:p>
          <a:p>
            <a:pPr marL="914400" lvl="1" indent="-457200">
              <a:buFont typeface="+mj-lt"/>
              <a:buAutoNum type="arabicPeriod" startAt="5"/>
            </a:pPr>
            <a:r>
              <a:rPr lang="en-US" sz="2000" b="0" dirty="0" smtClean="0"/>
              <a:t>Holding </a:t>
            </a:r>
            <a:r>
              <a:rPr lang="en-US" sz="2000" b="0" dirty="0"/>
              <a:t>the skewered cheese and meat along the end of the cooking stick, wrap both the skewered food and the cooking stick tightly in one strip of the dough.</a:t>
            </a:r>
          </a:p>
          <a:p>
            <a:pPr marL="914400" lvl="1" indent="-457200">
              <a:buFont typeface="+mj-lt"/>
              <a:buAutoNum type="arabicPeriod" startAt="5"/>
            </a:pPr>
            <a:r>
              <a:rPr lang="en-US" sz="2000" b="0" dirty="0"/>
              <a:t>Repeat for each </a:t>
            </a:r>
            <a:r>
              <a:rPr lang="en-US" sz="2000" b="0" dirty="0" smtClean="0"/>
              <a:t>of the skewers and cooking sticks.</a:t>
            </a:r>
            <a:endParaRPr lang="en-US" sz="2000" b="0" dirty="0"/>
          </a:p>
          <a:p>
            <a:pPr marL="914400" lvl="1" indent="-457200">
              <a:buFont typeface="+mj-lt"/>
              <a:buAutoNum type="arabicPeriod" startAt="5"/>
            </a:pPr>
            <a:r>
              <a:rPr lang="en-US" sz="2000" b="0" dirty="0"/>
              <a:t>Hold the rolled pizza at least eight inches above coals or flame, rotating slowly until all sides are golden brown</a:t>
            </a:r>
          </a:p>
          <a:p>
            <a:pPr marL="914400" lvl="1" indent="-457200">
              <a:buFont typeface="+mj-lt"/>
              <a:buAutoNum type="arabicPeriod" startAt="5"/>
            </a:pPr>
            <a:r>
              <a:rPr lang="en-US" sz="2000" b="0" dirty="0"/>
              <a:t>Slide off the cooking stick. Pull out the skewer. Dip in the heated pizza sauce and enjoy.</a:t>
            </a:r>
          </a:p>
          <a:p>
            <a:endParaRPr lang="en-US" dirty="0"/>
          </a:p>
        </p:txBody>
      </p:sp>
      <p:sp>
        <p:nvSpPr>
          <p:cNvPr id="4" name="Title 1"/>
          <p:cNvSpPr txBox="1">
            <a:spLocks/>
          </p:cNvSpPr>
          <p:nvPr/>
        </p:nvSpPr>
        <p:spPr bwMode="auto">
          <a:xfrm>
            <a:off x="685800" y="1447800"/>
            <a:ext cx="8458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a:lstStyle>
          <a:p>
            <a:r>
              <a:rPr lang="en-US" dirty="0"/>
              <a:t>Campfire Pizza on a Stick</a:t>
            </a:r>
            <a:endParaRPr lang="en-US" kern="0" dirty="0"/>
          </a:p>
        </p:txBody>
      </p:sp>
    </p:spTree>
    <p:extLst>
      <p:ext uri="{BB962C8B-B14F-4D97-AF65-F5344CB8AC3E}">
        <p14:creationId xmlns:p14="http://schemas.microsoft.com/office/powerpoint/2010/main" val="415890126"/>
      </p:ext>
    </p:extLst>
  </p:cSld>
  <p:clrMapOvr>
    <a:masterClrMapping/>
  </p:clrMapOvr>
</p:sld>
</file>

<file path=ppt/theme/theme1.xml><?xml version="1.0" encoding="utf-8"?>
<a:theme xmlns:a="http://schemas.openxmlformats.org/drawingml/2006/main" name="template">
  <a:themeElements>
    <a:clrScheme name="template 5">
      <a:dk1>
        <a:srgbClr val="111111"/>
      </a:dk1>
      <a:lt1>
        <a:srgbClr val="FFFFFF"/>
      </a:lt1>
      <a:dk2>
        <a:srgbClr val="000000"/>
      </a:dk2>
      <a:lt2>
        <a:srgbClr val="CC3300"/>
      </a:lt2>
      <a:accent1>
        <a:srgbClr val="FF9966"/>
      </a:accent1>
      <a:accent2>
        <a:srgbClr val="800000"/>
      </a:accent2>
      <a:accent3>
        <a:srgbClr val="FFFFFF"/>
      </a:accent3>
      <a:accent4>
        <a:srgbClr val="0D0D0D"/>
      </a:accent4>
      <a:accent5>
        <a:srgbClr val="FFCAB8"/>
      </a:accent5>
      <a:accent6>
        <a:srgbClr val="730000"/>
      </a:accent6>
      <a:hlink>
        <a:srgbClr val="FFCC66"/>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111111"/>
        </a:dk1>
        <a:lt1>
          <a:srgbClr val="FFFFFF"/>
        </a:lt1>
        <a:dk2>
          <a:srgbClr val="000000"/>
        </a:dk2>
        <a:lt2>
          <a:srgbClr val="800000"/>
        </a:lt2>
        <a:accent1>
          <a:srgbClr val="CC0000"/>
        </a:accent1>
        <a:accent2>
          <a:srgbClr val="FFFF99"/>
        </a:accent2>
        <a:accent3>
          <a:srgbClr val="FFFFFF"/>
        </a:accent3>
        <a:accent4>
          <a:srgbClr val="0D0D0D"/>
        </a:accent4>
        <a:accent5>
          <a:srgbClr val="E2AAAA"/>
        </a:accent5>
        <a:accent6>
          <a:srgbClr val="E7E78A"/>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111111"/>
        </a:dk1>
        <a:lt1>
          <a:srgbClr val="FFFFFF"/>
        </a:lt1>
        <a:dk2>
          <a:srgbClr val="000000"/>
        </a:dk2>
        <a:lt2>
          <a:srgbClr val="993300"/>
        </a:lt2>
        <a:accent1>
          <a:srgbClr val="FFCC66"/>
        </a:accent1>
        <a:accent2>
          <a:srgbClr val="FF6600"/>
        </a:accent2>
        <a:accent3>
          <a:srgbClr val="FFFFFF"/>
        </a:accent3>
        <a:accent4>
          <a:srgbClr val="0D0D0D"/>
        </a:accent4>
        <a:accent5>
          <a:srgbClr val="FFE2B8"/>
        </a:accent5>
        <a:accent6>
          <a:srgbClr val="E75C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111111"/>
        </a:dk1>
        <a:lt1>
          <a:srgbClr val="FFFFFF"/>
        </a:lt1>
        <a:dk2>
          <a:srgbClr val="000000"/>
        </a:dk2>
        <a:lt2>
          <a:srgbClr val="996633"/>
        </a:lt2>
        <a:accent1>
          <a:srgbClr val="FFCC66"/>
        </a:accent1>
        <a:accent2>
          <a:srgbClr val="800000"/>
        </a:accent2>
        <a:accent3>
          <a:srgbClr val="FFFFFF"/>
        </a:accent3>
        <a:accent4>
          <a:srgbClr val="0D0D0D"/>
        </a:accent4>
        <a:accent5>
          <a:srgbClr val="FFE2B8"/>
        </a:accent5>
        <a:accent6>
          <a:srgbClr val="7300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111111"/>
        </a:dk1>
        <a:lt1>
          <a:srgbClr val="FFFFFF"/>
        </a:lt1>
        <a:dk2>
          <a:srgbClr val="000000"/>
        </a:dk2>
        <a:lt2>
          <a:srgbClr val="663300"/>
        </a:lt2>
        <a:accent1>
          <a:srgbClr val="FF9966"/>
        </a:accent1>
        <a:accent2>
          <a:srgbClr val="800000"/>
        </a:accent2>
        <a:accent3>
          <a:srgbClr val="FFFFFF"/>
        </a:accent3>
        <a:accent4>
          <a:srgbClr val="0D0D0D"/>
        </a:accent4>
        <a:accent5>
          <a:srgbClr val="FFCAB8"/>
        </a:accent5>
        <a:accent6>
          <a:srgbClr val="730000"/>
        </a:accent6>
        <a:hlink>
          <a:srgbClr val="FFCC66"/>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111111"/>
        </a:dk1>
        <a:lt1>
          <a:srgbClr val="FFFFFF"/>
        </a:lt1>
        <a:dk2>
          <a:srgbClr val="000000"/>
        </a:dk2>
        <a:lt2>
          <a:srgbClr val="CC3300"/>
        </a:lt2>
        <a:accent1>
          <a:srgbClr val="FF9966"/>
        </a:accent1>
        <a:accent2>
          <a:srgbClr val="800000"/>
        </a:accent2>
        <a:accent3>
          <a:srgbClr val="FFFFFF"/>
        </a:accent3>
        <a:accent4>
          <a:srgbClr val="0D0D0D"/>
        </a:accent4>
        <a:accent5>
          <a:srgbClr val="FFCAB8"/>
        </a:accent5>
        <a:accent6>
          <a:srgbClr val="730000"/>
        </a:accent6>
        <a:hlink>
          <a:srgbClr val="FFCC6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415</TotalTime>
  <Words>2290</Words>
  <Application>Microsoft Office PowerPoint</Application>
  <PresentationFormat>On-screen Show (4:3)</PresentationFormat>
  <Paragraphs>220</Paragraphs>
  <Slides>40</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Wingdings</vt:lpstr>
      <vt:lpstr>template</vt:lpstr>
      <vt:lpstr>12 Ways to Cook Pizza  on a Campout</vt:lpstr>
      <vt:lpstr>Campfire Pizza Logs</vt:lpstr>
      <vt:lpstr>Campfire Pizza Logs</vt:lpstr>
      <vt:lpstr>Campfire Pizza Logs</vt:lpstr>
      <vt:lpstr>PowerPoint Presentation</vt:lpstr>
      <vt:lpstr>Campfire Pizza on a Stick</vt:lpstr>
      <vt:lpstr>PowerPoint Presentation</vt:lpstr>
      <vt:lpstr>PowerPoint Presentation</vt:lpstr>
      <vt:lpstr>PowerPoint Presentation</vt:lpstr>
      <vt:lpstr>Campfire Pizza Cone</vt:lpstr>
      <vt:lpstr>PowerPoint Presentation</vt:lpstr>
      <vt:lpstr>PowerPoint Presentation</vt:lpstr>
      <vt:lpstr>PowerPoint Presentation</vt:lpstr>
      <vt:lpstr>Pizza on a Grill</vt:lpstr>
      <vt:lpstr>PowerPoint Presentation</vt:lpstr>
      <vt:lpstr>PowerPoint Presentation</vt:lpstr>
      <vt:lpstr>Pizza in a Dutch Oven</vt:lpstr>
      <vt:lpstr>PowerPoint Presentation</vt:lpstr>
      <vt:lpstr>PowerPoint Presentation</vt:lpstr>
      <vt:lpstr>PowerPoint Presentation</vt:lpstr>
      <vt:lpstr>Pizza in a Pie Pan Dutch Oven</vt:lpstr>
      <vt:lpstr>PowerPoint Presentation</vt:lpstr>
      <vt:lpstr>PowerPoint Presentation</vt:lpstr>
      <vt:lpstr>Pizza Sub in Foil</vt:lpstr>
      <vt:lpstr>PowerPoint Presentation</vt:lpstr>
      <vt:lpstr>PowerPoint Presentation</vt:lpstr>
      <vt:lpstr>Pie Iron Pizza</vt:lpstr>
      <vt:lpstr>PowerPoint Presentation</vt:lpstr>
      <vt:lpstr>PowerPoint Presentation</vt:lpstr>
      <vt:lpstr>PowerPoint Presentation</vt:lpstr>
      <vt:lpstr>Cast Iron Pan Pizza</vt:lpstr>
      <vt:lpstr>PowerPoint Presentation</vt:lpstr>
      <vt:lpstr>PowerPoint Presentation</vt:lpstr>
      <vt:lpstr>PowerPoint Presentation</vt:lpstr>
      <vt:lpstr>Pocket Pizzas</vt:lpstr>
      <vt:lpstr>PowerPoint Presentation</vt:lpstr>
      <vt:lpstr>PowerPoint Presentation</vt:lpstr>
      <vt:lpstr>PowerPoint Presentation</vt:lpstr>
      <vt:lpstr>DIY Brick Pizza Oven</vt:lpstr>
      <vt:lpstr>Wood Pellet Pizza Oven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Ways to Cook Pizza</dc:title>
  <dc:creator>Terry McKibben</dc:creator>
  <cp:lastModifiedBy>Terry McKibben</cp:lastModifiedBy>
  <cp:revision>41</cp:revision>
  <dcterms:created xsi:type="dcterms:W3CDTF">2021-12-13T21:41:39Z</dcterms:created>
  <dcterms:modified xsi:type="dcterms:W3CDTF">2021-12-15T01:33:54Z</dcterms:modified>
</cp:coreProperties>
</file>